
<file path=[Content_Types].xml><?xml version="1.0" encoding="utf-8"?>
<Types xmlns="http://schemas.openxmlformats.org/package/2006/content-types">
  <Default Extension="png" ContentType="image/png"/>
  <Default Extension="tmp"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jpg" ContentType="image/png"/>
  <Override PartName="/ppt/media/image4.jpg" ContentType="image/png"/>
  <Override PartName="/ppt/media/image5.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8" r:id="rId5"/>
  </p:sldMasterIdLst>
  <p:notesMasterIdLst>
    <p:notesMasterId r:id="rId35"/>
  </p:notesMasterIdLst>
  <p:handoutMasterIdLst>
    <p:handoutMasterId r:id="rId36"/>
  </p:handoutMasterIdLst>
  <p:sldIdLst>
    <p:sldId id="302" r:id="rId6"/>
    <p:sldId id="314" r:id="rId7"/>
    <p:sldId id="301" r:id="rId8"/>
    <p:sldId id="294" r:id="rId9"/>
    <p:sldId id="295" r:id="rId10"/>
    <p:sldId id="307" r:id="rId11"/>
    <p:sldId id="309" r:id="rId12"/>
    <p:sldId id="303" r:id="rId13"/>
    <p:sldId id="276" r:id="rId14"/>
    <p:sldId id="278" r:id="rId15"/>
    <p:sldId id="289" r:id="rId16"/>
    <p:sldId id="312" r:id="rId17"/>
    <p:sldId id="277" r:id="rId18"/>
    <p:sldId id="290" r:id="rId19"/>
    <p:sldId id="292" r:id="rId20"/>
    <p:sldId id="300" r:id="rId21"/>
    <p:sldId id="296" r:id="rId22"/>
    <p:sldId id="293" r:id="rId23"/>
    <p:sldId id="310" r:id="rId24"/>
    <p:sldId id="304" r:id="rId25"/>
    <p:sldId id="305" r:id="rId26"/>
    <p:sldId id="297" r:id="rId27"/>
    <p:sldId id="315" r:id="rId28"/>
    <p:sldId id="299" r:id="rId29"/>
    <p:sldId id="311" r:id="rId30"/>
    <p:sldId id="313" r:id="rId31"/>
    <p:sldId id="298" r:id="rId32"/>
    <p:sldId id="288" r:id="rId33"/>
    <p:sldId id="285"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00FF"/>
    <a:srgbClr val="2CB5B2"/>
    <a:srgbClr val="00B0AC"/>
    <a:srgbClr val="FF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8088" autoAdjust="0"/>
  </p:normalViewPr>
  <p:slideViewPr>
    <p:cSldViewPr snapToGrid="0" showGuides="1">
      <p:cViewPr varScale="1">
        <p:scale>
          <a:sx n="66" d="100"/>
          <a:sy n="66" d="100"/>
        </p:scale>
        <p:origin x="520" y="40"/>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fif"/><Relationship Id="rId1" Type="http://schemas.openxmlformats.org/officeDocument/2006/relationships/image" Target="../media/image21.pn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fif"/><Relationship Id="rId1"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7DB47-8B56-4E19-9169-5BE599D4635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2AC48CA-8A27-4D6E-A046-69131290CE38}">
      <dgm:prSet phldrT="[Text]"/>
      <dgm:spPr/>
      <dgm:t>
        <a:bodyPr/>
        <a:lstStyle/>
        <a:p>
          <a:r>
            <a:rPr lang="en-US" smtClean="0">
              <a:latin typeface="Times New Roman" panose="02020603050405020304" pitchFamily="18" charset="0"/>
              <a:cs typeface="Times New Roman" panose="02020603050405020304" pitchFamily="18" charset="0"/>
            </a:rPr>
            <a:t>Một số mới trong công tác tiếp nhận hồ sơ tuyển sinh vào lớp 6 tạo nguồn, lớp 6 tăng cường Tiếng Anh</a:t>
          </a:r>
          <a:endParaRPr lang="en-US">
            <a:latin typeface="Times New Roman" panose="02020603050405020304" pitchFamily="18" charset="0"/>
            <a:cs typeface="Times New Roman" panose="02020603050405020304" pitchFamily="18" charset="0"/>
          </a:endParaRPr>
        </a:p>
      </dgm:t>
    </dgm:pt>
    <dgm:pt modelId="{D77D0C75-7B4B-4302-8067-657D738CE220}" type="parTrans" cxnId="{55ECA079-7AE6-4A85-B142-CFA3C2100E5D}">
      <dgm:prSet/>
      <dgm:spPr/>
      <dgm:t>
        <a:bodyPr/>
        <a:lstStyle/>
        <a:p>
          <a:endParaRPr lang="en-US">
            <a:latin typeface="Times New Roman" panose="02020603050405020304" pitchFamily="18" charset="0"/>
            <a:cs typeface="Times New Roman" panose="02020603050405020304" pitchFamily="18" charset="0"/>
          </a:endParaRPr>
        </a:p>
      </dgm:t>
    </dgm:pt>
    <dgm:pt modelId="{779D6E79-5020-4417-ADE7-7E5B0D153FFE}" type="sibTrans" cxnId="{55ECA079-7AE6-4A85-B142-CFA3C2100E5D}">
      <dgm:prSet/>
      <dgm:spPr/>
      <dgm:t>
        <a:bodyPr/>
        <a:lstStyle/>
        <a:p>
          <a:endParaRPr lang="en-US">
            <a:latin typeface="Times New Roman" panose="02020603050405020304" pitchFamily="18" charset="0"/>
            <a:cs typeface="Times New Roman" panose="02020603050405020304" pitchFamily="18" charset="0"/>
          </a:endParaRPr>
        </a:p>
      </dgm:t>
    </dgm:pt>
    <dgm:pt modelId="{1F0B5BEE-A057-41C7-8FB5-DFF0164BDE40}">
      <dgm:prSet phldrT="[Text]"/>
      <dgm:spPr/>
      <dgm:t>
        <a:bodyPr/>
        <a:lstStyle/>
        <a:p>
          <a:r>
            <a:rPr lang="en-US" smtClean="0">
              <a:latin typeface="Times New Roman" panose="02020603050405020304" pitchFamily="18" charset="0"/>
              <a:cs typeface="Times New Roman" panose="02020603050405020304" pitchFamily="18" charset="0"/>
            </a:rPr>
            <a:t>Một số Điểm mới trong công tác đăng ký dự thi, thu nhận hồ sơ Kỳ thi tuyển sinh vào lớp 10 THPT năm học 2023-2024</a:t>
          </a:r>
          <a:endParaRPr lang="en-US">
            <a:latin typeface="Times New Roman" panose="02020603050405020304" pitchFamily="18" charset="0"/>
            <a:cs typeface="Times New Roman" panose="02020603050405020304" pitchFamily="18" charset="0"/>
          </a:endParaRPr>
        </a:p>
      </dgm:t>
    </dgm:pt>
    <dgm:pt modelId="{B75B7B0E-0594-474D-8CF8-AA2DE646B4EF}" type="parTrans" cxnId="{11CA9403-9ADD-4418-9311-E64C577E1E45}">
      <dgm:prSet/>
      <dgm:spPr/>
      <dgm:t>
        <a:bodyPr/>
        <a:lstStyle/>
        <a:p>
          <a:endParaRPr lang="en-US">
            <a:latin typeface="Times New Roman" panose="02020603050405020304" pitchFamily="18" charset="0"/>
            <a:cs typeface="Times New Roman" panose="02020603050405020304" pitchFamily="18" charset="0"/>
          </a:endParaRPr>
        </a:p>
      </dgm:t>
    </dgm:pt>
    <dgm:pt modelId="{A1C39510-8DC4-4386-9DEB-B6C7E1DECE02}" type="sibTrans" cxnId="{11CA9403-9ADD-4418-9311-E64C577E1E45}">
      <dgm:prSet/>
      <dgm:spPr/>
      <dgm:t>
        <a:bodyPr/>
        <a:lstStyle/>
        <a:p>
          <a:endParaRPr lang="en-US">
            <a:latin typeface="Times New Roman" panose="02020603050405020304" pitchFamily="18" charset="0"/>
            <a:cs typeface="Times New Roman" panose="02020603050405020304" pitchFamily="18" charset="0"/>
          </a:endParaRPr>
        </a:p>
      </dgm:t>
    </dgm:pt>
    <dgm:pt modelId="{775CE989-8D29-436B-8020-F072394873B2}">
      <dgm:prSet phldrT="[Text]"/>
      <dgm:spPr/>
      <dgm:t>
        <a:bodyPr/>
        <a:lstStyle/>
        <a:p>
          <a:r>
            <a:rPr lang="en-US" smtClean="0">
              <a:latin typeface="Times New Roman" panose="02020603050405020304" pitchFamily="18" charset="0"/>
              <a:cs typeface="Times New Roman" panose="02020603050405020304" pitchFamily="18" charset="0"/>
            </a:rPr>
            <a:t>- Triển khai công tác nhập dữ liệu thi tuyển sinh 10 THPT</a:t>
          </a:r>
        </a:p>
        <a:p>
          <a:r>
            <a:rPr lang="en-US" smtClean="0">
              <a:latin typeface="Times New Roman" panose="02020603050405020304" pitchFamily="18" charset="0"/>
              <a:cs typeface="Times New Roman" panose="02020603050405020304" pitchFamily="18" charset="0"/>
            </a:rPr>
            <a:t>- Sử dụng tài khoản xác minh chứng chỉ Tiếng Anh trong cộng điểm khuyến khích</a:t>
          </a:r>
          <a:endParaRPr lang="en-US">
            <a:latin typeface="Times New Roman" panose="02020603050405020304" pitchFamily="18" charset="0"/>
            <a:cs typeface="Times New Roman" panose="02020603050405020304" pitchFamily="18" charset="0"/>
          </a:endParaRPr>
        </a:p>
      </dgm:t>
    </dgm:pt>
    <dgm:pt modelId="{E044AD7D-BCD0-48C5-85F8-2CE528F7C737}" type="parTrans" cxnId="{A144C353-389B-4C19-B0DF-76DC8D2FBF3C}">
      <dgm:prSet/>
      <dgm:spPr/>
      <dgm:t>
        <a:bodyPr/>
        <a:lstStyle/>
        <a:p>
          <a:endParaRPr lang="en-US">
            <a:latin typeface="Times New Roman" panose="02020603050405020304" pitchFamily="18" charset="0"/>
            <a:cs typeface="Times New Roman" panose="02020603050405020304" pitchFamily="18" charset="0"/>
          </a:endParaRPr>
        </a:p>
      </dgm:t>
    </dgm:pt>
    <dgm:pt modelId="{BC62B5FF-08E0-4468-924F-9BA0E9C2435F}" type="sibTrans" cxnId="{A144C353-389B-4C19-B0DF-76DC8D2FBF3C}">
      <dgm:prSet/>
      <dgm:spPr/>
      <dgm:t>
        <a:bodyPr/>
        <a:lstStyle/>
        <a:p>
          <a:endParaRPr lang="en-US">
            <a:latin typeface="Times New Roman" panose="02020603050405020304" pitchFamily="18" charset="0"/>
            <a:cs typeface="Times New Roman" panose="02020603050405020304" pitchFamily="18" charset="0"/>
          </a:endParaRPr>
        </a:p>
      </dgm:t>
    </dgm:pt>
    <dgm:pt modelId="{59468C8C-CA56-431B-B509-DB72BC095E59}" type="pres">
      <dgm:prSet presAssocID="{ACD7DB47-8B56-4E19-9169-5BE599D46351}" presName="Name0" presStyleCnt="0">
        <dgm:presLayoutVars>
          <dgm:chMax val="7"/>
          <dgm:chPref val="7"/>
          <dgm:dir/>
        </dgm:presLayoutVars>
      </dgm:prSet>
      <dgm:spPr/>
      <dgm:t>
        <a:bodyPr/>
        <a:lstStyle/>
        <a:p>
          <a:endParaRPr lang="en-US"/>
        </a:p>
      </dgm:t>
    </dgm:pt>
    <dgm:pt modelId="{98855103-D864-4FA9-BC6E-94A2A215D09D}" type="pres">
      <dgm:prSet presAssocID="{ACD7DB47-8B56-4E19-9169-5BE599D46351}" presName="Name1" presStyleCnt="0"/>
      <dgm:spPr/>
    </dgm:pt>
    <dgm:pt modelId="{3429319F-D791-4E9F-B487-352A19C0AD82}" type="pres">
      <dgm:prSet presAssocID="{ACD7DB47-8B56-4E19-9169-5BE599D46351}" presName="cycle" presStyleCnt="0"/>
      <dgm:spPr/>
    </dgm:pt>
    <dgm:pt modelId="{2C425E49-DCC1-4774-B27B-1484E5AFED8B}" type="pres">
      <dgm:prSet presAssocID="{ACD7DB47-8B56-4E19-9169-5BE599D46351}" presName="srcNode" presStyleLbl="node1" presStyleIdx="0" presStyleCnt="3"/>
      <dgm:spPr/>
    </dgm:pt>
    <dgm:pt modelId="{B529BF17-E20E-41B9-BC51-98BC8240B66B}" type="pres">
      <dgm:prSet presAssocID="{ACD7DB47-8B56-4E19-9169-5BE599D46351}" presName="conn" presStyleLbl="parChTrans1D2" presStyleIdx="0" presStyleCnt="1"/>
      <dgm:spPr/>
      <dgm:t>
        <a:bodyPr/>
        <a:lstStyle/>
        <a:p>
          <a:endParaRPr lang="en-US"/>
        </a:p>
      </dgm:t>
    </dgm:pt>
    <dgm:pt modelId="{502115EE-38CB-499D-807A-484E6637D736}" type="pres">
      <dgm:prSet presAssocID="{ACD7DB47-8B56-4E19-9169-5BE599D46351}" presName="extraNode" presStyleLbl="node1" presStyleIdx="0" presStyleCnt="3"/>
      <dgm:spPr/>
    </dgm:pt>
    <dgm:pt modelId="{DD2F0F8C-9369-4836-A67A-B0359423076E}" type="pres">
      <dgm:prSet presAssocID="{ACD7DB47-8B56-4E19-9169-5BE599D46351}" presName="dstNode" presStyleLbl="node1" presStyleIdx="0" presStyleCnt="3"/>
      <dgm:spPr/>
    </dgm:pt>
    <dgm:pt modelId="{30197459-C78F-4B85-9D7E-F7DD28B6537C}" type="pres">
      <dgm:prSet presAssocID="{B2AC48CA-8A27-4D6E-A046-69131290CE38}" presName="text_1" presStyleLbl="node1" presStyleIdx="0" presStyleCnt="3">
        <dgm:presLayoutVars>
          <dgm:bulletEnabled val="1"/>
        </dgm:presLayoutVars>
      </dgm:prSet>
      <dgm:spPr/>
      <dgm:t>
        <a:bodyPr/>
        <a:lstStyle/>
        <a:p>
          <a:endParaRPr lang="en-US"/>
        </a:p>
      </dgm:t>
    </dgm:pt>
    <dgm:pt modelId="{9204D9A0-B3B3-4238-9FBB-B5DE83E10153}" type="pres">
      <dgm:prSet presAssocID="{B2AC48CA-8A27-4D6E-A046-69131290CE38}" presName="accent_1" presStyleCnt="0"/>
      <dgm:spPr/>
    </dgm:pt>
    <dgm:pt modelId="{7301B212-6FC0-41C9-90E3-5DB92AE21CDA}" type="pres">
      <dgm:prSet presAssocID="{B2AC48CA-8A27-4D6E-A046-69131290CE38}" presName="accentRepeatNode" presStyleLbl="solidFgAcc1" presStyleIdx="0" presStyleCnt="3"/>
      <dgm:spPr/>
    </dgm:pt>
    <dgm:pt modelId="{07FB6F09-C32A-4BE4-9613-F2310271C350}" type="pres">
      <dgm:prSet presAssocID="{1F0B5BEE-A057-41C7-8FB5-DFF0164BDE40}" presName="text_2" presStyleLbl="node1" presStyleIdx="1" presStyleCnt="3">
        <dgm:presLayoutVars>
          <dgm:bulletEnabled val="1"/>
        </dgm:presLayoutVars>
      </dgm:prSet>
      <dgm:spPr/>
      <dgm:t>
        <a:bodyPr/>
        <a:lstStyle/>
        <a:p>
          <a:endParaRPr lang="en-US"/>
        </a:p>
      </dgm:t>
    </dgm:pt>
    <dgm:pt modelId="{7BD1EC9E-404D-4EA2-A779-C8E71AC81CD7}" type="pres">
      <dgm:prSet presAssocID="{1F0B5BEE-A057-41C7-8FB5-DFF0164BDE40}" presName="accent_2" presStyleCnt="0"/>
      <dgm:spPr/>
    </dgm:pt>
    <dgm:pt modelId="{4FAD14B6-E109-4A60-91BE-C9116A853F66}" type="pres">
      <dgm:prSet presAssocID="{1F0B5BEE-A057-41C7-8FB5-DFF0164BDE40}" presName="accentRepeatNode" presStyleLbl="solidFgAcc1" presStyleIdx="1" presStyleCnt="3"/>
      <dgm:spPr/>
    </dgm:pt>
    <dgm:pt modelId="{FF3BEB29-43B9-4B02-BB41-AACABF2611AA}" type="pres">
      <dgm:prSet presAssocID="{775CE989-8D29-436B-8020-F072394873B2}" presName="text_3" presStyleLbl="node1" presStyleIdx="2" presStyleCnt="3">
        <dgm:presLayoutVars>
          <dgm:bulletEnabled val="1"/>
        </dgm:presLayoutVars>
      </dgm:prSet>
      <dgm:spPr/>
      <dgm:t>
        <a:bodyPr/>
        <a:lstStyle/>
        <a:p>
          <a:endParaRPr lang="en-US"/>
        </a:p>
      </dgm:t>
    </dgm:pt>
    <dgm:pt modelId="{560D38AD-ACF5-4BEB-BD3E-FF95FBBB5DCE}" type="pres">
      <dgm:prSet presAssocID="{775CE989-8D29-436B-8020-F072394873B2}" presName="accent_3" presStyleCnt="0"/>
      <dgm:spPr/>
    </dgm:pt>
    <dgm:pt modelId="{3F0F9DD2-356A-4699-A0BE-6F626E555070}" type="pres">
      <dgm:prSet presAssocID="{775CE989-8D29-436B-8020-F072394873B2}" presName="accentRepeatNode" presStyleLbl="solidFgAcc1" presStyleIdx="2" presStyleCnt="3"/>
      <dgm:spPr/>
    </dgm:pt>
  </dgm:ptLst>
  <dgm:cxnLst>
    <dgm:cxn modelId="{31D3E410-E5EC-400E-9764-9CBDC2FF408D}" type="presOf" srcId="{775CE989-8D29-436B-8020-F072394873B2}" destId="{FF3BEB29-43B9-4B02-BB41-AACABF2611AA}" srcOrd="0" destOrd="0" presId="urn:microsoft.com/office/officeart/2008/layout/VerticalCurvedList"/>
    <dgm:cxn modelId="{C67529A0-0606-4818-8315-B45B4F0113E1}" type="presOf" srcId="{ACD7DB47-8B56-4E19-9169-5BE599D46351}" destId="{59468C8C-CA56-431B-B509-DB72BC095E59}" srcOrd="0" destOrd="0" presId="urn:microsoft.com/office/officeart/2008/layout/VerticalCurvedList"/>
    <dgm:cxn modelId="{55ECA079-7AE6-4A85-B142-CFA3C2100E5D}" srcId="{ACD7DB47-8B56-4E19-9169-5BE599D46351}" destId="{B2AC48CA-8A27-4D6E-A046-69131290CE38}" srcOrd="0" destOrd="0" parTransId="{D77D0C75-7B4B-4302-8067-657D738CE220}" sibTransId="{779D6E79-5020-4417-ADE7-7E5B0D153FFE}"/>
    <dgm:cxn modelId="{717A1397-F305-4050-920E-851184D08DC7}" type="presOf" srcId="{779D6E79-5020-4417-ADE7-7E5B0D153FFE}" destId="{B529BF17-E20E-41B9-BC51-98BC8240B66B}" srcOrd="0" destOrd="0" presId="urn:microsoft.com/office/officeart/2008/layout/VerticalCurvedList"/>
    <dgm:cxn modelId="{11CA9403-9ADD-4418-9311-E64C577E1E45}" srcId="{ACD7DB47-8B56-4E19-9169-5BE599D46351}" destId="{1F0B5BEE-A057-41C7-8FB5-DFF0164BDE40}" srcOrd="1" destOrd="0" parTransId="{B75B7B0E-0594-474D-8CF8-AA2DE646B4EF}" sibTransId="{A1C39510-8DC4-4386-9DEB-B6C7E1DECE02}"/>
    <dgm:cxn modelId="{A144C353-389B-4C19-B0DF-76DC8D2FBF3C}" srcId="{ACD7DB47-8B56-4E19-9169-5BE599D46351}" destId="{775CE989-8D29-436B-8020-F072394873B2}" srcOrd="2" destOrd="0" parTransId="{E044AD7D-BCD0-48C5-85F8-2CE528F7C737}" sibTransId="{BC62B5FF-08E0-4468-924F-9BA0E9C2435F}"/>
    <dgm:cxn modelId="{C18D515F-7BBB-4672-AC61-4F4B5AA11C7F}" type="presOf" srcId="{1F0B5BEE-A057-41C7-8FB5-DFF0164BDE40}" destId="{07FB6F09-C32A-4BE4-9613-F2310271C350}" srcOrd="0" destOrd="0" presId="urn:microsoft.com/office/officeart/2008/layout/VerticalCurvedList"/>
    <dgm:cxn modelId="{ECA67DC0-830C-4AB8-8911-A1AA794A91C7}" type="presOf" srcId="{B2AC48CA-8A27-4D6E-A046-69131290CE38}" destId="{30197459-C78F-4B85-9D7E-F7DD28B6537C}" srcOrd="0" destOrd="0" presId="urn:microsoft.com/office/officeart/2008/layout/VerticalCurvedList"/>
    <dgm:cxn modelId="{5BB78BA7-47AD-4521-956A-BAC3794FC6C8}" type="presParOf" srcId="{59468C8C-CA56-431B-B509-DB72BC095E59}" destId="{98855103-D864-4FA9-BC6E-94A2A215D09D}" srcOrd="0" destOrd="0" presId="urn:microsoft.com/office/officeart/2008/layout/VerticalCurvedList"/>
    <dgm:cxn modelId="{85709377-FAD9-4C40-80FC-8B0D216E9D44}" type="presParOf" srcId="{98855103-D864-4FA9-BC6E-94A2A215D09D}" destId="{3429319F-D791-4E9F-B487-352A19C0AD82}" srcOrd="0" destOrd="0" presId="urn:microsoft.com/office/officeart/2008/layout/VerticalCurvedList"/>
    <dgm:cxn modelId="{1AF14986-B7DF-44E7-B215-DA19D333C2D6}" type="presParOf" srcId="{3429319F-D791-4E9F-B487-352A19C0AD82}" destId="{2C425E49-DCC1-4774-B27B-1484E5AFED8B}" srcOrd="0" destOrd="0" presId="urn:microsoft.com/office/officeart/2008/layout/VerticalCurvedList"/>
    <dgm:cxn modelId="{E485A5EE-1612-4195-871B-62D74922D705}" type="presParOf" srcId="{3429319F-D791-4E9F-B487-352A19C0AD82}" destId="{B529BF17-E20E-41B9-BC51-98BC8240B66B}" srcOrd="1" destOrd="0" presId="urn:microsoft.com/office/officeart/2008/layout/VerticalCurvedList"/>
    <dgm:cxn modelId="{589E863C-D26A-4785-A62C-C08B2252AACF}" type="presParOf" srcId="{3429319F-D791-4E9F-B487-352A19C0AD82}" destId="{502115EE-38CB-499D-807A-484E6637D736}" srcOrd="2" destOrd="0" presId="urn:microsoft.com/office/officeart/2008/layout/VerticalCurvedList"/>
    <dgm:cxn modelId="{06AEAA0E-D052-4BD5-8E85-86B55D41FBDD}" type="presParOf" srcId="{3429319F-D791-4E9F-B487-352A19C0AD82}" destId="{DD2F0F8C-9369-4836-A67A-B0359423076E}" srcOrd="3" destOrd="0" presId="urn:microsoft.com/office/officeart/2008/layout/VerticalCurvedList"/>
    <dgm:cxn modelId="{D99A0D47-7E31-4BD1-AEA0-039642A76541}" type="presParOf" srcId="{98855103-D864-4FA9-BC6E-94A2A215D09D}" destId="{30197459-C78F-4B85-9D7E-F7DD28B6537C}" srcOrd="1" destOrd="0" presId="urn:microsoft.com/office/officeart/2008/layout/VerticalCurvedList"/>
    <dgm:cxn modelId="{27EE7E2D-929E-4AE6-A6BB-72501FD3B4C2}" type="presParOf" srcId="{98855103-D864-4FA9-BC6E-94A2A215D09D}" destId="{9204D9A0-B3B3-4238-9FBB-B5DE83E10153}" srcOrd="2" destOrd="0" presId="urn:microsoft.com/office/officeart/2008/layout/VerticalCurvedList"/>
    <dgm:cxn modelId="{21572D8E-51F5-4F96-A5B2-4F0566F8924D}" type="presParOf" srcId="{9204D9A0-B3B3-4238-9FBB-B5DE83E10153}" destId="{7301B212-6FC0-41C9-90E3-5DB92AE21CDA}" srcOrd="0" destOrd="0" presId="urn:microsoft.com/office/officeart/2008/layout/VerticalCurvedList"/>
    <dgm:cxn modelId="{A2815470-3A1B-41C5-ACC3-6198C5B9D09B}" type="presParOf" srcId="{98855103-D864-4FA9-BC6E-94A2A215D09D}" destId="{07FB6F09-C32A-4BE4-9613-F2310271C350}" srcOrd="3" destOrd="0" presId="urn:microsoft.com/office/officeart/2008/layout/VerticalCurvedList"/>
    <dgm:cxn modelId="{863D4F45-0265-4BFA-AAFE-A5DA143E7CC0}" type="presParOf" srcId="{98855103-D864-4FA9-BC6E-94A2A215D09D}" destId="{7BD1EC9E-404D-4EA2-A779-C8E71AC81CD7}" srcOrd="4" destOrd="0" presId="urn:microsoft.com/office/officeart/2008/layout/VerticalCurvedList"/>
    <dgm:cxn modelId="{236D6AC0-07EF-474D-A24F-91068B7B42F8}" type="presParOf" srcId="{7BD1EC9E-404D-4EA2-A779-C8E71AC81CD7}" destId="{4FAD14B6-E109-4A60-91BE-C9116A853F66}" srcOrd="0" destOrd="0" presId="urn:microsoft.com/office/officeart/2008/layout/VerticalCurvedList"/>
    <dgm:cxn modelId="{3B7F8845-BD65-43BC-8F4C-7050BF2EEC68}" type="presParOf" srcId="{98855103-D864-4FA9-BC6E-94A2A215D09D}" destId="{FF3BEB29-43B9-4B02-BB41-AACABF2611AA}" srcOrd="5" destOrd="0" presId="urn:microsoft.com/office/officeart/2008/layout/VerticalCurvedList"/>
    <dgm:cxn modelId="{17D00232-4E10-48EF-9CE7-CBFBE7F56841}" type="presParOf" srcId="{98855103-D864-4FA9-BC6E-94A2A215D09D}" destId="{560D38AD-ACF5-4BEB-BD3E-FF95FBBB5DCE}" srcOrd="6" destOrd="0" presId="urn:microsoft.com/office/officeart/2008/layout/VerticalCurvedList"/>
    <dgm:cxn modelId="{2BC473C4-1207-4D2A-9BFD-CF673768B2AD}" type="presParOf" srcId="{560D38AD-ACF5-4BEB-BD3E-FF95FBBB5DCE}" destId="{3F0F9DD2-356A-4699-A0BE-6F626E5550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818BF-CA99-41C2-BC93-3CE5E63C2A0F}"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3C835C27-2D7D-4582-B416-A5F5FEEED165}">
      <dgm:prSet phldrT="[Text]" custT="1"/>
      <dgm:spPr>
        <a:solidFill>
          <a:schemeClr val="accent5">
            <a:lumMod val="20000"/>
            <a:lumOff val="80000"/>
            <a:alpha val="40000"/>
          </a:schemeClr>
        </a:solidFill>
      </dgm:spPr>
      <dgm:t>
        <a:bodyPr/>
        <a:lstStyle/>
        <a:p>
          <a:r>
            <a:rPr lang="en-US" sz="2800" smtClean="0">
              <a:latin typeface="Times New Roman" panose="02020603050405020304" pitchFamily="18" charset="0"/>
              <a:cs typeface="Times New Roman" panose="02020603050405020304" pitchFamily="18" charset="0"/>
            </a:rPr>
            <a:t>File excel danh sách đăng ký dự thi</a:t>
          </a:r>
          <a:endParaRPr lang="en-US" sz="2800"/>
        </a:p>
      </dgm:t>
    </dgm:pt>
    <dgm:pt modelId="{BC1E63C6-22CC-400B-B1EA-BBB603AB7D58}" type="parTrans" cxnId="{83F02EA1-5017-4F4A-9433-D854B90CA268}">
      <dgm:prSet/>
      <dgm:spPr/>
      <dgm:t>
        <a:bodyPr/>
        <a:lstStyle/>
        <a:p>
          <a:endParaRPr lang="en-US" sz="2800"/>
        </a:p>
      </dgm:t>
    </dgm:pt>
    <dgm:pt modelId="{07752F6B-CCE1-410F-A329-B1B1A69BDA1A}" type="sibTrans" cxnId="{83F02EA1-5017-4F4A-9433-D854B90CA268}">
      <dgm:prSet/>
      <dgm:spPr/>
      <dgm:t>
        <a:bodyPr/>
        <a:lstStyle/>
        <a:p>
          <a:endParaRPr lang="en-US" sz="2800"/>
        </a:p>
      </dgm:t>
    </dgm:pt>
    <dgm:pt modelId="{32A4CA02-3974-4C86-9E47-4D4C8FC71060}">
      <dgm:prSet phldrT="[Text]" custT="1"/>
      <dgm:spPr>
        <a:solidFill>
          <a:schemeClr val="accent2">
            <a:lumMod val="40000"/>
            <a:lumOff val="60000"/>
            <a:alpha val="40000"/>
          </a:schemeClr>
        </a:solidFill>
      </dgm:spPr>
      <dgm:t>
        <a:bodyPr/>
        <a:lstStyle/>
        <a:p>
          <a:r>
            <a:rPr lang="en-US" sz="2800" smtClean="0">
              <a:latin typeface="Times New Roman" panose="02020603050405020304" pitchFamily="18" charset="0"/>
              <a:cs typeface="Times New Roman" panose="02020603050405020304" pitchFamily="18" charset="0"/>
            </a:rPr>
            <a:t>File scan có xác nhận của lãnh đạo Phòng GDĐT</a:t>
          </a:r>
          <a:endParaRPr lang="en-US" sz="2800"/>
        </a:p>
      </dgm:t>
    </dgm:pt>
    <dgm:pt modelId="{DFB2E613-446F-4C77-84DC-0839D661FA03}" type="parTrans" cxnId="{E2F145C6-A1AE-47A1-8293-EEAE0A9B4576}">
      <dgm:prSet/>
      <dgm:spPr/>
      <dgm:t>
        <a:bodyPr/>
        <a:lstStyle/>
        <a:p>
          <a:endParaRPr lang="en-US" sz="2800"/>
        </a:p>
      </dgm:t>
    </dgm:pt>
    <dgm:pt modelId="{AB379BC6-83C3-4ED2-B213-04A0AA63E3D4}" type="sibTrans" cxnId="{E2F145C6-A1AE-47A1-8293-EEAE0A9B4576}">
      <dgm:prSet/>
      <dgm:spPr/>
      <dgm:t>
        <a:bodyPr/>
        <a:lstStyle/>
        <a:p>
          <a:endParaRPr lang="en-US" sz="2800"/>
        </a:p>
      </dgm:t>
    </dgm:pt>
    <dgm:pt modelId="{993CBB93-E864-4BCF-9AF6-8A604C91614F}">
      <dgm:prSet phldrT="[Text]" custT="1"/>
      <dgm:spPr>
        <a:solidFill>
          <a:schemeClr val="accent4">
            <a:lumMod val="60000"/>
            <a:lumOff val="40000"/>
            <a:alpha val="40000"/>
          </a:schemeClr>
        </a:solidFill>
      </dgm:spPr>
      <dgm:t>
        <a:bodyPr/>
        <a:lstStyle/>
        <a:p>
          <a:r>
            <a:rPr lang="en-US" sz="2800" smtClean="0">
              <a:latin typeface="Times New Roman" panose="02020603050405020304" pitchFamily="18" charset="0"/>
              <a:cs typeface="Times New Roman" panose="02020603050405020304" pitchFamily="18" charset="0"/>
            </a:rPr>
            <a:t>File scan chứng chỉ Tiếng Anh theo mức cộng điểm khuyến khích</a:t>
          </a:r>
          <a:endParaRPr lang="en-US" sz="2800"/>
        </a:p>
      </dgm:t>
    </dgm:pt>
    <dgm:pt modelId="{981B0E41-37D8-4699-9DE2-6FF9E97AD95F}" type="parTrans" cxnId="{56452ABB-332D-4866-9209-8C6F2E92DDE0}">
      <dgm:prSet/>
      <dgm:spPr/>
      <dgm:t>
        <a:bodyPr/>
        <a:lstStyle/>
        <a:p>
          <a:endParaRPr lang="en-US" sz="2800"/>
        </a:p>
      </dgm:t>
    </dgm:pt>
    <dgm:pt modelId="{B03A1B89-6D80-41F6-B1BE-2D5F0E900259}" type="sibTrans" cxnId="{56452ABB-332D-4866-9209-8C6F2E92DDE0}">
      <dgm:prSet/>
      <dgm:spPr/>
      <dgm:t>
        <a:bodyPr/>
        <a:lstStyle/>
        <a:p>
          <a:endParaRPr lang="en-US" sz="2800"/>
        </a:p>
      </dgm:t>
    </dgm:pt>
    <dgm:pt modelId="{A23F3152-10E9-4015-8E1D-5FA7BE284500}" type="pres">
      <dgm:prSet presAssocID="{6B5818BF-CA99-41C2-BC93-3CE5E63C2A0F}" presName="Name0" presStyleCnt="0">
        <dgm:presLayoutVars>
          <dgm:dir/>
          <dgm:resizeHandles val="exact"/>
        </dgm:presLayoutVars>
      </dgm:prSet>
      <dgm:spPr/>
      <dgm:t>
        <a:bodyPr/>
        <a:lstStyle/>
        <a:p>
          <a:endParaRPr lang="en-US"/>
        </a:p>
      </dgm:t>
    </dgm:pt>
    <dgm:pt modelId="{96C4FE1A-1A3F-45F7-8C73-796430B63A97}" type="pres">
      <dgm:prSet presAssocID="{3C835C27-2D7D-4582-B416-A5F5FEEED165}" presName="composite" presStyleCnt="0"/>
      <dgm:spPr/>
    </dgm:pt>
    <dgm:pt modelId="{F9ACF02E-0D3A-41A4-8623-32D89D11A384}" type="pres">
      <dgm:prSet presAssocID="{3C835C27-2D7D-4582-B416-A5F5FEEED165}" presName="rect1" presStyleLbl="trAlignAcc1" presStyleIdx="0" presStyleCnt="3">
        <dgm:presLayoutVars>
          <dgm:bulletEnabled val="1"/>
        </dgm:presLayoutVars>
      </dgm:prSet>
      <dgm:spPr/>
      <dgm:t>
        <a:bodyPr/>
        <a:lstStyle/>
        <a:p>
          <a:endParaRPr lang="en-US"/>
        </a:p>
      </dgm:t>
    </dgm:pt>
    <dgm:pt modelId="{5C83ADD3-1072-43AA-8B33-D4A936E2C73A}" type="pres">
      <dgm:prSet presAssocID="{3C835C27-2D7D-4582-B416-A5F5FEEED165}" presName="rect2" presStyleLbl="fgImgPlace1" presStyleIdx="0" presStyleCnt="3" custScaleX="97552" custScaleY="60557"/>
      <dgm:spPr>
        <a:blipFill>
          <a:blip xmlns:r="http://schemas.openxmlformats.org/officeDocument/2006/relationships" r:embed="rId1"/>
          <a:stretch>
            <a:fillRect t="-14000" b="-14000"/>
          </a:stretch>
        </a:blipFill>
      </dgm:spPr>
      <dgm:t>
        <a:bodyPr/>
        <a:lstStyle/>
        <a:p>
          <a:endParaRPr lang="en-US"/>
        </a:p>
      </dgm:t>
    </dgm:pt>
    <dgm:pt modelId="{B5669A04-E26E-48B7-8F1D-7656684CE912}" type="pres">
      <dgm:prSet presAssocID="{07752F6B-CCE1-410F-A329-B1B1A69BDA1A}" presName="sibTrans" presStyleCnt="0"/>
      <dgm:spPr/>
    </dgm:pt>
    <dgm:pt modelId="{02E1C1EC-4E09-44A9-87C6-F3AA775F2BE8}" type="pres">
      <dgm:prSet presAssocID="{32A4CA02-3974-4C86-9E47-4D4C8FC71060}" presName="composite" presStyleCnt="0"/>
      <dgm:spPr/>
    </dgm:pt>
    <dgm:pt modelId="{81E295CB-DD83-4E8F-BBC0-48596B3E569C}" type="pres">
      <dgm:prSet presAssocID="{32A4CA02-3974-4C86-9E47-4D4C8FC71060}" presName="rect1" presStyleLbl="trAlignAcc1" presStyleIdx="1" presStyleCnt="3" custScaleX="98186">
        <dgm:presLayoutVars>
          <dgm:bulletEnabled val="1"/>
        </dgm:presLayoutVars>
      </dgm:prSet>
      <dgm:spPr/>
      <dgm:t>
        <a:bodyPr/>
        <a:lstStyle/>
        <a:p>
          <a:endParaRPr lang="en-US"/>
        </a:p>
      </dgm:t>
    </dgm:pt>
    <dgm:pt modelId="{B058B980-ECEE-4373-9642-482665943321}" type="pres">
      <dgm:prSet presAssocID="{32A4CA02-3974-4C86-9E47-4D4C8FC71060}" presName="rect2" presStyleLbl="fgImgPlace1" presStyleIdx="1" presStyleCnt="3" custScaleY="64093" custLinFactNeighborY="2968"/>
      <dgm:spPr>
        <a:blipFill>
          <a:blip xmlns:r="http://schemas.openxmlformats.org/officeDocument/2006/relationships" r:embed="rId2"/>
          <a:stretch>
            <a:fillRect t="-14000" b="-14000"/>
          </a:stretch>
        </a:blipFill>
      </dgm:spPr>
    </dgm:pt>
    <dgm:pt modelId="{0A2415DA-56D0-42EA-823F-D766D16AD1E7}" type="pres">
      <dgm:prSet presAssocID="{AB379BC6-83C3-4ED2-B213-04A0AA63E3D4}" presName="sibTrans" presStyleCnt="0"/>
      <dgm:spPr/>
    </dgm:pt>
    <dgm:pt modelId="{22DA02BA-49D1-421E-9ABB-24335EAE11DE}" type="pres">
      <dgm:prSet presAssocID="{993CBB93-E864-4BCF-9AF6-8A604C91614F}" presName="composite" presStyleCnt="0"/>
      <dgm:spPr/>
    </dgm:pt>
    <dgm:pt modelId="{9AB09F50-722E-47E2-83F1-E0CDC068126E}" type="pres">
      <dgm:prSet presAssocID="{993CBB93-E864-4BCF-9AF6-8A604C91614F}" presName="rect1" presStyleLbl="trAlignAcc1" presStyleIdx="2" presStyleCnt="3" custScaleX="133920">
        <dgm:presLayoutVars>
          <dgm:bulletEnabled val="1"/>
        </dgm:presLayoutVars>
      </dgm:prSet>
      <dgm:spPr/>
      <dgm:t>
        <a:bodyPr/>
        <a:lstStyle/>
        <a:p>
          <a:endParaRPr lang="en-US"/>
        </a:p>
      </dgm:t>
    </dgm:pt>
    <dgm:pt modelId="{B1B362A3-82E4-4CCB-9278-3A44115E6A1E}" type="pres">
      <dgm:prSet presAssocID="{993CBB93-E864-4BCF-9AF6-8A604C91614F}" presName="rect2" presStyleLbl="fgImgPlace1" presStyleIdx="2" presStyleCnt="3" custScaleX="92274" custScaleY="55903" custLinFactNeighborX="-97508" custLinFactNeighborY="3291"/>
      <dgm:spPr>
        <a:blipFill>
          <a:blip xmlns:r="http://schemas.openxmlformats.org/officeDocument/2006/relationships" r:embed="rId3"/>
          <a:stretch>
            <a:fillRect t="-14000" b="-14000"/>
          </a:stretch>
        </a:blipFill>
      </dgm:spPr>
    </dgm:pt>
  </dgm:ptLst>
  <dgm:cxnLst>
    <dgm:cxn modelId="{9313C91A-1B1E-4703-A756-7C5450EAF018}" type="presOf" srcId="{32A4CA02-3974-4C86-9E47-4D4C8FC71060}" destId="{81E295CB-DD83-4E8F-BBC0-48596B3E569C}" srcOrd="0" destOrd="0" presId="urn:microsoft.com/office/officeart/2008/layout/PictureStrips"/>
    <dgm:cxn modelId="{56452ABB-332D-4866-9209-8C6F2E92DDE0}" srcId="{6B5818BF-CA99-41C2-BC93-3CE5E63C2A0F}" destId="{993CBB93-E864-4BCF-9AF6-8A604C91614F}" srcOrd="2" destOrd="0" parTransId="{981B0E41-37D8-4699-9DE2-6FF9E97AD95F}" sibTransId="{B03A1B89-6D80-41F6-B1BE-2D5F0E900259}"/>
    <dgm:cxn modelId="{9C349F02-7D0E-432D-82E8-E3B18440B84B}" type="presOf" srcId="{6B5818BF-CA99-41C2-BC93-3CE5E63C2A0F}" destId="{A23F3152-10E9-4015-8E1D-5FA7BE284500}" srcOrd="0" destOrd="0" presId="urn:microsoft.com/office/officeart/2008/layout/PictureStrips"/>
    <dgm:cxn modelId="{76D3228B-F185-4F80-B731-3BD702FACCFC}" type="presOf" srcId="{3C835C27-2D7D-4582-B416-A5F5FEEED165}" destId="{F9ACF02E-0D3A-41A4-8623-32D89D11A384}" srcOrd="0" destOrd="0" presId="urn:microsoft.com/office/officeart/2008/layout/PictureStrips"/>
    <dgm:cxn modelId="{17D3C1C8-6ED0-49A7-AD44-4B960F222D01}" type="presOf" srcId="{993CBB93-E864-4BCF-9AF6-8A604C91614F}" destId="{9AB09F50-722E-47E2-83F1-E0CDC068126E}" srcOrd="0" destOrd="0" presId="urn:microsoft.com/office/officeart/2008/layout/PictureStrips"/>
    <dgm:cxn modelId="{E2F145C6-A1AE-47A1-8293-EEAE0A9B4576}" srcId="{6B5818BF-CA99-41C2-BC93-3CE5E63C2A0F}" destId="{32A4CA02-3974-4C86-9E47-4D4C8FC71060}" srcOrd="1" destOrd="0" parTransId="{DFB2E613-446F-4C77-84DC-0839D661FA03}" sibTransId="{AB379BC6-83C3-4ED2-B213-04A0AA63E3D4}"/>
    <dgm:cxn modelId="{83F02EA1-5017-4F4A-9433-D854B90CA268}" srcId="{6B5818BF-CA99-41C2-BC93-3CE5E63C2A0F}" destId="{3C835C27-2D7D-4582-B416-A5F5FEEED165}" srcOrd="0" destOrd="0" parTransId="{BC1E63C6-22CC-400B-B1EA-BBB603AB7D58}" sibTransId="{07752F6B-CCE1-410F-A329-B1B1A69BDA1A}"/>
    <dgm:cxn modelId="{8CE61D8A-9B1E-4B67-80B0-0F939DEA1DAC}" type="presParOf" srcId="{A23F3152-10E9-4015-8E1D-5FA7BE284500}" destId="{96C4FE1A-1A3F-45F7-8C73-796430B63A97}" srcOrd="0" destOrd="0" presId="urn:microsoft.com/office/officeart/2008/layout/PictureStrips"/>
    <dgm:cxn modelId="{F753135D-F7C1-4CDA-9B54-BFFFC6C5157D}" type="presParOf" srcId="{96C4FE1A-1A3F-45F7-8C73-796430B63A97}" destId="{F9ACF02E-0D3A-41A4-8623-32D89D11A384}" srcOrd="0" destOrd="0" presId="urn:microsoft.com/office/officeart/2008/layout/PictureStrips"/>
    <dgm:cxn modelId="{42A78E65-E70B-4FD2-A93E-8B5ACB62F2C3}" type="presParOf" srcId="{96C4FE1A-1A3F-45F7-8C73-796430B63A97}" destId="{5C83ADD3-1072-43AA-8B33-D4A936E2C73A}" srcOrd="1" destOrd="0" presId="urn:microsoft.com/office/officeart/2008/layout/PictureStrips"/>
    <dgm:cxn modelId="{7F887D95-341B-4AB7-A2F0-DA8BD452E167}" type="presParOf" srcId="{A23F3152-10E9-4015-8E1D-5FA7BE284500}" destId="{B5669A04-E26E-48B7-8F1D-7656684CE912}" srcOrd="1" destOrd="0" presId="urn:microsoft.com/office/officeart/2008/layout/PictureStrips"/>
    <dgm:cxn modelId="{EB1A4AE2-A354-4731-9A38-75464C071D45}" type="presParOf" srcId="{A23F3152-10E9-4015-8E1D-5FA7BE284500}" destId="{02E1C1EC-4E09-44A9-87C6-F3AA775F2BE8}" srcOrd="2" destOrd="0" presId="urn:microsoft.com/office/officeart/2008/layout/PictureStrips"/>
    <dgm:cxn modelId="{65E5C7EC-34DD-4222-9CFB-4C8285059C44}" type="presParOf" srcId="{02E1C1EC-4E09-44A9-87C6-F3AA775F2BE8}" destId="{81E295CB-DD83-4E8F-BBC0-48596B3E569C}" srcOrd="0" destOrd="0" presId="urn:microsoft.com/office/officeart/2008/layout/PictureStrips"/>
    <dgm:cxn modelId="{D07B5595-E1A7-4508-B990-31970E14CDF5}" type="presParOf" srcId="{02E1C1EC-4E09-44A9-87C6-F3AA775F2BE8}" destId="{B058B980-ECEE-4373-9642-482665943321}" srcOrd="1" destOrd="0" presId="urn:microsoft.com/office/officeart/2008/layout/PictureStrips"/>
    <dgm:cxn modelId="{2C9E1CA9-EA00-48F1-A9E9-542B68B940EA}" type="presParOf" srcId="{A23F3152-10E9-4015-8E1D-5FA7BE284500}" destId="{0A2415DA-56D0-42EA-823F-D766D16AD1E7}" srcOrd="3" destOrd="0" presId="urn:microsoft.com/office/officeart/2008/layout/PictureStrips"/>
    <dgm:cxn modelId="{C7BFE20F-AB35-4759-8E3D-C65F6F81BEAA}" type="presParOf" srcId="{A23F3152-10E9-4015-8E1D-5FA7BE284500}" destId="{22DA02BA-49D1-421E-9ABB-24335EAE11DE}" srcOrd="4" destOrd="0" presId="urn:microsoft.com/office/officeart/2008/layout/PictureStrips"/>
    <dgm:cxn modelId="{6DEF9ECA-FA6E-4597-8590-18760FB2013B}" type="presParOf" srcId="{22DA02BA-49D1-421E-9ABB-24335EAE11DE}" destId="{9AB09F50-722E-47E2-83F1-E0CDC068126E}" srcOrd="0" destOrd="0" presId="urn:microsoft.com/office/officeart/2008/layout/PictureStrips"/>
    <dgm:cxn modelId="{EC9BE98B-6965-4293-80BF-6CFF35AEDA5A}" type="presParOf" srcId="{22DA02BA-49D1-421E-9ABB-24335EAE11DE}" destId="{B1B362A3-82E4-4CCB-9278-3A44115E6A1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A25ED3-94ED-49E1-A702-A82E408EFD74}"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4D882060-5706-47BF-BD6A-AD61F1BBEF98}">
      <dgm:prSet phldrT="[Text]"/>
      <dgm:spPr/>
      <dgm:t>
        <a:bodyPr/>
        <a:lstStyle/>
        <a:p>
          <a:r>
            <a:rPr lang="en-US" b="1" smtClean="0">
              <a:latin typeface="Times New Roman" panose="02020603050405020304" pitchFamily="18" charset="0"/>
              <a:cs typeface="Times New Roman" panose="02020603050405020304" pitchFamily="18" charset="0"/>
            </a:rPr>
            <a:t>Đối tượng chính sách</a:t>
          </a:r>
          <a:br>
            <a:rPr lang="en-US" b="1" smtClean="0">
              <a:latin typeface="Times New Roman" panose="02020603050405020304" pitchFamily="18" charset="0"/>
              <a:cs typeface="Times New Roman" panose="02020603050405020304" pitchFamily="18" charset="0"/>
            </a:rPr>
          </a:br>
          <a:r>
            <a:rPr lang="en-US" b="1" smtClean="0">
              <a:latin typeface="Times New Roman" panose="02020603050405020304" pitchFamily="18" charset="0"/>
              <a:cs typeface="Times New Roman" panose="02020603050405020304" pitchFamily="18" charset="0"/>
            </a:rPr>
            <a:t>(con TB, BB,…)</a:t>
          </a:r>
          <a:endParaRPr lang="en-US" b="1">
            <a:latin typeface="Times New Roman" panose="02020603050405020304" pitchFamily="18" charset="0"/>
            <a:cs typeface="Times New Roman" panose="02020603050405020304" pitchFamily="18" charset="0"/>
          </a:endParaRPr>
        </a:p>
      </dgm:t>
    </dgm:pt>
    <dgm:pt modelId="{FED8657B-FFB9-4527-B9CE-7BB7320D5859}" type="parTrans" cxnId="{E075AAA9-3F63-47A3-8400-A1DD65840A24}">
      <dgm:prSet/>
      <dgm:spPr/>
      <dgm:t>
        <a:bodyPr/>
        <a:lstStyle/>
        <a:p>
          <a:endParaRPr lang="en-US" b="1">
            <a:latin typeface="Times New Roman" panose="02020603050405020304" pitchFamily="18" charset="0"/>
            <a:cs typeface="Times New Roman" panose="02020603050405020304" pitchFamily="18" charset="0"/>
          </a:endParaRPr>
        </a:p>
      </dgm:t>
    </dgm:pt>
    <dgm:pt modelId="{52536423-652F-42E9-A20A-DBC4B6CFDB74}" type="sibTrans" cxnId="{E075AAA9-3F63-47A3-8400-A1DD65840A24}">
      <dgm:prSet/>
      <dgm:spPr/>
      <dgm:t>
        <a:bodyPr/>
        <a:lstStyle/>
        <a:p>
          <a:endParaRPr lang="en-US" b="1">
            <a:latin typeface="Times New Roman" panose="02020603050405020304" pitchFamily="18" charset="0"/>
            <a:cs typeface="Times New Roman" panose="02020603050405020304" pitchFamily="18" charset="0"/>
          </a:endParaRPr>
        </a:p>
      </dgm:t>
    </dgm:pt>
    <dgm:pt modelId="{2E37E8B2-236B-4891-AEEE-D3066359DED7}">
      <dgm:prSet phldrT="[Text]"/>
      <dgm:spPr/>
      <dgm:t>
        <a:bodyPr/>
        <a:lstStyle/>
        <a:p>
          <a:r>
            <a:rPr lang="en-US" b="1" smtClean="0">
              <a:latin typeface="Times New Roman" panose="02020603050405020304" pitchFamily="18" charset="0"/>
              <a:cs typeface="Times New Roman" panose="02020603050405020304" pitchFamily="18" charset="0"/>
            </a:rPr>
            <a:t>GCN do cơ quan có thẩm quyền cấp</a:t>
          </a:r>
          <a:endParaRPr lang="en-US" b="1">
            <a:latin typeface="Times New Roman" panose="02020603050405020304" pitchFamily="18" charset="0"/>
            <a:cs typeface="Times New Roman" panose="02020603050405020304" pitchFamily="18" charset="0"/>
          </a:endParaRPr>
        </a:p>
      </dgm:t>
    </dgm:pt>
    <dgm:pt modelId="{62472A17-2B81-4B92-B8D3-95A5B1DAACC1}" type="parTrans" cxnId="{C44FECF6-3755-4396-B907-AE3D0E080BD8}">
      <dgm:prSet/>
      <dgm:spPr/>
      <dgm:t>
        <a:bodyPr/>
        <a:lstStyle/>
        <a:p>
          <a:endParaRPr lang="en-US" b="1">
            <a:latin typeface="Times New Roman" panose="02020603050405020304" pitchFamily="18" charset="0"/>
            <a:cs typeface="Times New Roman" panose="02020603050405020304" pitchFamily="18" charset="0"/>
          </a:endParaRPr>
        </a:p>
      </dgm:t>
    </dgm:pt>
    <dgm:pt modelId="{E5857982-1944-400E-A87B-71F03C649A4A}" type="sibTrans" cxnId="{C44FECF6-3755-4396-B907-AE3D0E080BD8}">
      <dgm:prSet/>
      <dgm:spPr/>
      <dgm:t>
        <a:bodyPr/>
        <a:lstStyle/>
        <a:p>
          <a:endParaRPr lang="en-US" b="1">
            <a:latin typeface="Times New Roman" panose="02020603050405020304" pitchFamily="18" charset="0"/>
            <a:cs typeface="Times New Roman" panose="02020603050405020304" pitchFamily="18" charset="0"/>
          </a:endParaRPr>
        </a:p>
      </dgm:t>
    </dgm:pt>
    <dgm:pt modelId="{08A8BCAE-1353-4BBA-B115-FE84736C4598}">
      <dgm:prSet phldrT="[Text]"/>
      <dgm:spPr/>
      <dgm:t>
        <a:bodyPr/>
        <a:lstStyle/>
        <a:p>
          <a:r>
            <a:rPr lang="en-US" b="1" smtClean="0">
              <a:latin typeface="Times New Roman" panose="02020603050405020304" pitchFamily="18" charset="0"/>
              <a:cs typeface="Times New Roman" panose="02020603050405020304" pitchFamily="18" charset="0"/>
            </a:rPr>
            <a:t>Đối tượng (hoặc có cha mẹ) là người dân tộc</a:t>
          </a:r>
          <a:endParaRPr lang="en-US" b="1">
            <a:latin typeface="Times New Roman" panose="02020603050405020304" pitchFamily="18" charset="0"/>
            <a:cs typeface="Times New Roman" panose="02020603050405020304" pitchFamily="18" charset="0"/>
          </a:endParaRPr>
        </a:p>
      </dgm:t>
    </dgm:pt>
    <dgm:pt modelId="{7C3B67B3-70A9-4854-8896-82372A2BD738}" type="parTrans" cxnId="{69B8ECAF-E749-4D47-BCC8-1A7B67BBECB2}">
      <dgm:prSet/>
      <dgm:spPr/>
      <dgm:t>
        <a:bodyPr/>
        <a:lstStyle/>
        <a:p>
          <a:endParaRPr lang="en-US" b="1">
            <a:latin typeface="Times New Roman" panose="02020603050405020304" pitchFamily="18" charset="0"/>
            <a:cs typeface="Times New Roman" panose="02020603050405020304" pitchFamily="18" charset="0"/>
          </a:endParaRPr>
        </a:p>
      </dgm:t>
    </dgm:pt>
    <dgm:pt modelId="{08CAB0AF-3E78-49DF-BC42-8CA89EE2FC85}" type="sibTrans" cxnId="{69B8ECAF-E749-4D47-BCC8-1A7B67BBECB2}">
      <dgm:prSet/>
      <dgm:spPr/>
      <dgm:t>
        <a:bodyPr/>
        <a:lstStyle/>
        <a:p>
          <a:endParaRPr lang="en-US" b="1">
            <a:latin typeface="Times New Roman" panose="02020603050405020304" pitchFamily="18" charset="0"/>
            <a:cs typeface="Times New Roman" panose="02020603050405020304" pitchFamily="18" charset="0"/>
          </a:endParaRPr>
        </a:p>
      </dgm:t>
    </dgm:pt>
    <dgm:pt modelId="{DE2D943A-403B-47F8-88AB-A69F900C2EA3}">
      <dgm:prSet phldrT="[Text]"/>
      <dgm:spPr/>
      <dgm:t>
        <a:bodyPr/>
        <a:lstStyle/>
        <a:p>
          <a:r>
            <a:rPr lang="en-US" b="1" smtClean="0">
              <a:latin typeface="Times New Roman" panose="02020603050405020304" pitchFamily="18" charset="0"/>
              <a:cs typeface="Times New Roman" panose="02020603050405020304" pitchFamily="18" charset="0"/>
            </a:rPr>
            <a:t>Bản sao Giấy khai sinh của học sinh</a:t>
          </a:r>
          <a:endParaRPr lang="en-US" b="1">
            <a:latin typeface="Times New Roman" panose="02020603050405020304" pitchFamily="18" charset="0"/>
            <a:cs typeface="Times New Roman" panose="02020603050405020304" pitchFamily="18" charset="0"/>
          </a:endParaRPr>
        </a:p>
      </dgm:t>
    </dgm:pt>
    <dgm:pt modelId="{D7D95BB5-8E76-42AD-9841-B2FE063D3E08}" type="parTrans" cxnId="{D4AE70E5-E60E-4867-BEEB-C89CC4C7671C}">
      <dgm:prSet/>
      <dgm:spPr/>
      <dgm:t>
        <a:bodyPr/>
        <a:lstStyle/>
        <a:p>
          <a:endParaRPr lang="en-US" b="1">
            <a:latin typeface="Times New Roman" panose="02020603050405020304" pitchFamily="18" charset="0"/>
            <a:cs typeface="Times New Roman" panose="02020603050405020304" pitchFamily="18" charset="0"/>
          </a:endParaRPr>
        </a:p>
      </dgm:t>
    </dgm:pt>
    <dgm:pt modelId="{FE519E47-3390-43E2-A583-51E045103428}" type="sibTrans" cxnId="{D4AE70E5-E60E-4867-BEEB-C89CC4C7671C}">
      <dgm:prSet/>
      <dgm:spPr/>
      <dgm:t>
        <a:bodyPr/>
        <a:lstStyle/>
        <a:p>
          <a:endParaRPr lang="en-US" b="1">
            <a:latin typeface="Times New Roman" panose="02020603050405020304" pitchFamily="18" charset="0"/>
            <a:cs typeface="Times New Roman" panose="02020603050405020304" pitchFamily="18" charset="0"/>
          </a:endParaRPr>
        </a:p>
      </dgm:t>
    </dgm:pt>
    <dgm:pt modelId="{A41F9186-2529-4D1E-9ABE-DA071D816D89}" type="pres">
      <dgm:prSet presAssocID="{22A25ED3-94ED-49E1-A702-A82E408EFD74}" presName="Name0" presStyleCnt="0">
        <dgm:presLayoutVars>
          <dgm:dir/>
          <dgm:animLvl val="lvl"/>
          <dgm:resizeHandles val="exact"/>
        </dgm:presLayoutVars>
      </dgm:prSet>
      <dgm:spPr/>
      <dgm:t>
        <a:bodyPr/>
        <a:lstStyle/>
        <a:p>
          <a:endParaRPr lang="en-US"/>
        </a:p>
      </dgm:t>
    </dgm:pt>
    <dgm:pt modelId="{14BD919A-B936-4230-AE28-26D74AE172AB}" type="pres">
      <dgm:prSet presAssocID="{4D882060-5706-47BF-BD6A-AD61F1BBEF98}" presName="composite" presStyleCnt="0"/>
      <dgm:spPr/>
    </dgm:pt>
    <dgm:pt modelId="{3D4F0C9D-238C-4BF6-9128-FF99C5C54F74}" type="pres">
      <dgm:prSet presAssocID="{4D882060-5706-47BF-BD6A-AD61F1BBEF98}" presName="parTx" presStyleLbl="alignNode1" presStyleIdx="0" presStyleCnt="2">
        <dgm:presLayoutVars>
          <dgm:chMax val="0"/>
          <dgm:chPref val="0"/>
          <dgm:bulletEnabled val="1"/>
        </dgm:presLayoutVars>
      </dgm:prSet>
      <dgm:spPr/>
      <dgm:t>
        <a:bodyPr/>
        <a:lstStyle/>
        <a:p>
          <a:endParaRPr lang="en-US"/>
        </a:p>
      </dgm:t>
    </dgm:pt>
    <dgm:pt modelId="{76E08DBA-512B-426F-9116-01F6F250DFF1}" type="pres">
      <dgm:prSet presAssocID="{4D882060-5706-47BF-BD6A-AD61F1BBEF98}" presName="desTx" presStyleLbl="alignAccFollowNode1" presStyleIdx="0" presStyleCnt="2">
        <dgm:presLayoutVars>
          <dgm:bulletEnabled val="1"/>
        </dgm:presLayoutVars>
      </dgm:prSet>
      <dgm:spPr/>
      <dgm:t>
        <a:bodyPr/>
        <a:lstStyle/>
        <a:p>
          <a:endParaRPr lang="en-US"/>
        </a:p>
      </dgm:t>
    </dgm:pt>
    <dgm:pt modelId="{37A93F2C-926B-4C40-AC18-5B09DFAF4F98}" type="pres">
      <dgm:prSet presAssocID="{52536423-652F-42E9-A20A-DBC4B6CFDB74}" presName="space" presStyleCnt="0"/>
      <dgm:spPr/>
    </dgm:pt>
    <dgm:pt modelId="{9C1E30D9-15CB-4B78-A047-894827BEE58C}" type="pres">
      <dgm:prSet presAssocID="{08A8BCAE-1353-4BBA-B115-FE84736C4598}" presName="composite" presStyleCnt="0"/>
      <dgm:spPr/>
    </dgm:pt>
    <dgm:pt modelId="{73627972-A959-4D9C-A273-9B66321FAE50}" type="pres">
      <dgm:prSet presAssocID="{08A8BCAE-1353-4BBA-B115-FE84736C4598}" presName="parTx" presStyleLbl="alignNode1" presStyleIdx="1" presStyleCnt="2">
        <dgm:presLayoutVars>
          <dgm:chMax val="0"/>
          <dgm:chPref val="0"/>
          <dgm:bulletEnabled val="1"/>
        </dgm:presLayoutVars>
      </dgm:prSet>
      <dgm:spPr/>
      <dgm:t>
        <a:bodyPr/>
        <a:lstStyle/>
        <a:p>
          <a:endParaRPr lang="en-US"/>
        </a:p>
      </dgm:t>
    </dgm:pt>
    <dgm:pt modelId="{AB061A6F-83E3-4E35-AEA6-0711E976B0E8}" type="pres">
      <dgm:prSet presAssocID="{08A8BCAE-1353-4BBA-B115-FE84736C4598}" presName="desTx" presStyleLbl="alignAccFollowNode1" presStyleIdx="1" presStyleCnt="2">
        <dgm:presLayoutVars>
          <dgm:bulletEnabled val="1"/>
        </dgm:presLayoutVars>
      </dgm:prSet>
      <dgm:spPr/>
      <dgm:t>
        <a:bodyPr/>
        <a:lstStyle/>
        <a:p>
          <a:endParaRPr lang="en-US"/>
        </a:p>
      </dgm:t>
    </dgm:pt>
  </dgm:ptLst>
  <dgm:cxnLst>
    <dgm:cxn modelId="{0B05ED57-9501-472F-979B-57D3ED85572A}" type="presOf" srcId="{22A25ED3-94ED-49E1-A702-A82E408EFD74}" destId="{A41F9186-2529-4D1E-9ABE-DA071D816D89}" srcOrd="0" destOrd="0" presId="urn:microsoft.com/office/officeart/2005/8/layout/hList1"/>
    <dgm:cxn modelId="{C44FECF6-3755-4396-B907-AE3D0E080BD8}" srcId="{4D882060-5706-47BF-BD6A-AD61F1BBEF98}" destId="{2E37E8B2-236B-4891-AEEE-D3066359DED7}" srcOrd="0" destOrd="0" parTransId="{62472A17-2B81-4B92-B8D3-95A5B1DAACC1}" sibTransId="{E5857982-1944-400E-A87B-71F03C649A4A}"/>
    <dgm:cxn modelId="{B7733A8E-487A-4B6B-8B83-4E401432B8B8}" type="presOf" srcId="{08A8BCAE-1353-4BBA-B115-FE84736C4598}" destId="{73627972-A959-4D9C-A273-9B66321FAE50}" srcOrd="0" destOrd="0" presId="urn:microsoft.com/office/officeart/2005/8/layout/hList1"/>
    <dgm:cxn modelId="{C0202D02-5E9D-4068-BD88-6C07A2F367EB}" type="presOf" srcId="{4D882060-5706-47BF-BD6A-AD61F1BBEF98}" destId="{3D4F0C9D-238C-4BF6-9128-FF99C5C54F74}" srcOrd="0" destOrd="0" presId="urn:microsoft.com/office/officeart/2005/8/layout/hList1"/>
    <dgm:cxn modelId="{69B8ECAF-E749-4D47-BCC8-1A7B67BBECB2}" srcId="{22A25ED3-94ED-49E1-A702-A82E408EFD74}" destId="{08A8BCAE-1353-4BBA-B115-FE84736C4598}" srcOrd="1" destOrd="0" parTransId="{7C3B67B3-70A9-4854-8896-82372A2BD738}" sibTransId="{08CAB0AF-3E78-49DF-BC42-8CA89EE2FC85}"/>
    <dgm:cxn modelId="{EA8663DB-CBC5-442C-AAD3-33682DDB345B}" type="presOf" srcId="{DE2D943A-403B-47F8-88AB-A69F900C2EA3}" destId="{AB061A6F-83E3-4E35-AEA6-0711E976B0E8}" srcOrd="0" destOrd="0" presId="urn:microsoft.com/office/officeart/2005/8/layout/hList1"/>
    <dgm:cxn modelId="{D4AE70E5-E60E-4867-BEEB-C89CC4C7671C}" srcId="{08A8BCAE-1353-4BBA-B115-FE84736C4598}" destId="{DE2D943A-403B-47F8-88AB-A69F900C2EA3}" srcOrd="0" destOrd="0" parTransId="{D7D95BB5-8E76-42AD-9841-B2FE063D3E08}" sibTransId="{FE519E47-3390-43E2-A583-51E045103428}"/>
    <dgm:cxn modelId="{E075AAA9-3F63-47A3-8400-A1DD65840A24}" srcId="{22A25ED3-94ED-49E1-A702-A82E408EFD74}" destId="{4D882060-5706-47BF-BD6A-AD61F1BBEF98}" srcOrd="0" destOrd="0" parTransId="{FED8657B-FFB9-4527-B9CE-7BB7320D5859}" sibTransId="{52536423-652F-42E9-A20A-DBC4B6CFDB74}"/>
    <dgm:cxn modelId="{63515B67-101E-4E0D-8966-4F562C237596}" type="presOf" srcId="{2E37E8B2-236B-4891-AEEE-D3066359DED7}" destId="{76E08DBA-512B-426F-9116-01F6F250DFF1}" srcOrd="0" destOrd="0" presId="urn:microsoft.com/office/officeart/2005/8/layout/hList1"/>
    <dgm:cxn modelId="{4284BE5D-CC04-4B79-B8A0-9B30BB801A56}" type="presParOf" srcId="{A41F9186-2529-4D1E-9ABE-DA071D816D89}" destId="{14BD919A-B936-4230-AE28-26D74AE172AB}" srcOrd="0" destOrd="0" presId="urn:microsoft.com/office/officeart/2005/8/layout/hList1"/>
    <dgm:cxn modelId="{81595244-5B73-4F4A-95C1-46E78A487D8A}" type="presParOf" srcId="{14BD919A-B936-4230-AE28-26D74AE172AB}" destId="{3D4F0C9D-238C-4BF6-9128-FF99C5C54F74}" srcOrd="0" destOrd="0" presId="urn:microsoft.com/office/officeart/2005/8/layout/hList1"/>
    <dgm:cxn modelId="{8EE21A1F-59F6-41A8-9313-FE1449ED9D11}" type="presParOf" srcId="{14BD919A-B936-4230-AE28-26D74AE172AB}" destId="{76E08DBA-512B-426F-9116-01F6F250DFF1}" srcOrd="1" destOrd="0" presId="urn:microsoft.com/office/officeart/2005/8/layout/hList1"/>
    <dgm:cxn modelId="{3159C54E-30BE-4A9D-80EC-036C047F4DE8}" type="presParOf" srcId="{A41F9186-2529-4D1E-9ABE-DA071D816D89}" destId="{37A93F2C-926B-4C40-AC18-5B09DFAF4F98}" srcOrd="1" destOrd="0" presId="urn:microsoft.com/office/officeart/2005/8/layout/hList1"/>
    <dgm:cxn modelId="{14B3FE4E-A5BC-404E-B13C-7047EBEDAA05}" type="presParOf" srcId="{A41F9186-2529-4D1E-9ABE-DA071D816D89}" destId="{9C1E30D9-15CB-4B78-A047-894827BEE58C}" srcOrd="2" destOrd="0" presId="urn:microsoft.com/office/officeart/2005/8/layout/hList1"/>
    <dgm:cxn modelId="{0B2C1FE7-B3DA-45DF-B85D-9A9C5D266142}" type="presParOf" srcId="{9C1E30D9-15CB-4B78-A047-894827BEE58C}" destId="{73627972-A959-4D9C-A273-9B66321FAE50}" srcOrd="0" destOrd="0" presId="urn:microsoft.com/office/officeart/2005/8/layout/hList1"/>
    <dgm:cxn modelId="{0B4C32C2-C8ED-4BB4-9BA9-5EA6D406E0FE}" type="presParOf" srcId="{9C1E30D9-15CB-4B78-A047-894827BEE58C}" destId="{AB061A6F-83E3-4E35-AEA6-0711E976B0E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07EF54-BECE-4A2F-9698-5882449BCD15}"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US"/>
        </a:p>
      </dgm:t>
    </dgm:pt>
    <dgm:pt modelId="{AC1A3138-82FE-47C3-BD31-604BBCE21A0E}">
      <dgm:prSet phldrT="[Text]" custT="1"/>
      <dgm:spPr/>
      <dgm:t>
        <a:bodyPr/>
        <a:lstStyle/>
        <a:p>
          <a:pPr algn="just"/>
          <a:r>
            <a:rPr lang="en-US" sz="2200" smtClean="0">
              <a:latin typeface="Times New Roman" panose="02020603050405020304" pitchFamily="18" charset="0"/>
              <a:cs typeface="Times New Roman" panose="02020603050405020304" pitchFamily="18" charset="0"/>
            </a:rPr>
            <a:t>- Không tổ chức tuyển sinh lớp không chuyên trong Trường chuyên</a:t>
          </a:r>
        </a:p>
        <a:p>
          <a:pPr algn="just"/>
          <a:r>
            <a:rPr lang="en-US" sz="2200" smtClean="0">
              <a:latin typeface="Times New Roman" panose="02020603050405020304" pitchFamily="18" charset="0"/>
              <a:cs typeface="Times New Roman" panose="02020603050405020304" pitchFamily="18" charset="0"/>
            </a:rPr>
            <a:t>- Kiểm tra thật chính xác các hồ sơ minh chứng đối tượng ưu tiên, khuyến khích. </a:t>
          </a:r>
        </a:p>
        <a:p>
          <a:pPr algn="just"/>
          <a:r>
            <a:rPr lang="en-US" sz="2200" smtClean="0">
              <a:latin typeface="Times New Roman" panose="02020603050405020304" pitchFamily="18" charset="0"/>
              <a:cs typeface="Times New Roman" panose="02020603050405020304" pitchFamily="18" charset="0"/>
            </a:rPr>
            <a:t>- Sau khi nhập liệu phải có bước rà soát hồ sơ trước khi gửi dữ liệu về Sở GDĐT </a:t>
          </a:r>
          <a:endParaRPr lang="en-US" sz="2200"/>
        </a:p>
      </dgm:t>
    </dgm:pt>
    <dgm:pt modelId="{FF613E96-8B66-4BCB-A8C3-7ED4F225FE38}" type="parTrans" cxnId="{2466FF7C-9440-47FE-BE9A-1DC79DBB1B70}">
      <dgm:prSet/>
      <dgm:spPr/>
      <dgm:t>
        <a:bodyPr/>
        <a:lstStyle/>
        <a:p>
          <a:endParaRPr lang="en-US"/>
        </a:p>
      </dgm:t>
    </dgm:pt>
    <dgm:pt modelId="{3B515C40-EDC7-4465-8773-1FFB828B6C6B}" type="sibTrans" cxnId="{2466FF7C-9440-47FE-BE9A-1DC79DBB1B70}">
      <dgm:prSet/>
      <dgm:spPr/>
      <dgm:t>
        <a:bodyPr/>
        <a:lstStyle/>
        <a:p>
          <a:endParaRPr lang="en-US"/>
        </a:p>
      </dgm:t>
    </dgm:pt>
    <dgm:pt modelId="{85DCB77A-9B80-4242-97D5-903BD61E4E03}">
      <dgm:prSet phldrT="[Text]" custT="1"/>
      <dgm:spPr/>
      <dgm:t>
        <a:bodyPr/>
        <a:lstStyle/>
        <a:p>
          <a:pPr algn="just"/>
          <a:r>
            <a:rPr lang="en-US" sz="2200" smtClean="0">
              <a:latin typeface="Times New Roman" panose="02020603050405020304" pitchFamily="18" charset="0"/>
              <a:cs typeface="Times New Roman" panose="02020603050405020304" pitchFamily="18" charset="0"/>
            </a:rPr>
            <a:t>- Chỉ đạo các Trường THCS thực hiện việc rà soát hồ sơ học sinh lớp 9, xét công nhận tốt nghiệp THCS và cấp GCN TN tạm thời đúng thời gian quy định đảm bảo thông tin trong việc in bằng TN THCS và đăng ký dự thi tuyển sinh vào lớp 10.</a:t>
          </a:r>
          <a:endParaRPr lang="en-US" sz="2200"/>
        </a:p>
      </dgm:t>
    </dgm:pt>
    <dgm:pt modelId="{1DACB36A-386F-46A1-A3D7-22AE8099F9F9}" type="parTrans" cxnId="{9384548F-AE69-4ED8-9AA1-6EBEA90EFDBE}">
      <dgm:prSet/>
      <dgm:spPr/>
      <dgm:t>
        <a:bodyPr/>
        <a:lstStyle/>
        <a:p>
          <a:endParaRPr lang="en-US"/>
        </a:p>
      </dgm:t>
    </dgm:pt>
    <dgm:pt modelId="{2843FD9F-E535-4C18-9018-483F359054E2}" type="sibTrans" cxnId="{9384548F-AE69-4ED8-9AA1-6EBEA90EFDBE}">
      <dgm:prSet/>
      <dgm:spPr/>
      <dgm:t>
        <a:bodyPr/>
        <a:lstStyle/>
        <a:p>
          <a:endParaRPr lang="en-US"/>
        </a:p>
      </dgm:t>
    </dgm:pt>
    <dgm:pt modelId="{594DB604-F568-45BF-9783-57F273A2228D}">
      <dgm:prSet phldrT="[Text]" custT="1"/>
      <dgm:spPr>
        <a:solidFill>
          <a:schemeClr val="accent4">
            <a:lumMod val="75000"/>
          </a:schemeClr>
        </a:solidFill>
      </dgm:spPr>
      <dgm:t>
        <a:bodyPr/>
        <a:lstStyle/>
        <a:p>
          <a:pPr algn="just"/>
          <a:r>
            <a:rPr lang="en-US" sz="2600" b="1" smtClean="0">
              <a:solidFill>
                <a:schemeClr val="bg1"/>
              </a:solidFill>
              <a:latin typeface="Times New Roman" panose="02020603050405020304" pitchFamily="18" charset="0"/>
              <a:cs typeface="Times New Roman" panose="02020603050405020304" pitchFamily="18" charset="0"/>
            </a:rPr>
            <a:t>- </a:t>
          </a:r>
          <a:r>
            <a:rPr lang="en-US" sz="2200" b="0" smtClean="0">
              <a:solidFill>
                <a:schemeClr val="bg1"/>
              </a:solidFill>
              <a:latin typeface="Times New Roman" panose="02020603050405020304" pitchFamily="18" charset="0"/>
              <a:cs typeface="Times New Roman" panose="02020603050405020304" pitchFamily="18" charset="0"/>
            </a:rPr>
            <a:t>Khẩn trương rà soát hồ sơ học sinh lớp 9 năm học 2022-2003</a:t>
          </a:r>
        </a:p>
        <a:p>
          <a:pPr algn="just"/>
          <a:r>
            <a:rPr lang="en-US" sz="2200" b="0" smtClean="0">
              <a:solidFill>
                <a:schemeClr val="bg1"/>
              </a:solidFill>
              <a:latin typeface="Times New Roman" panose="02020603050405020304" pitchFamily="18" charset="0"/>
              <a:cs typeface="Times New Roman" panose="02020603050405020304" pitchFamily="18" charset="0"/>
            </a:rPr>
            <a:t>- Chịu trách nhiệm trong việc hướng dẫn học sinh thực hiện hồ sơ đkxt thẳng</a:t>
          </a:r>
        </a:p>
        <a:p>
          <a:pPr algn="just"/>
          <a:r>
            <a:rPr lang="en-US" sz="2200" b="0" smtClean="0">
              <a:solidFill>
                <a:schemeClr val="bg1"/>
              </a:solidFill>
              <a:latin typeface="Times New Roman" panose="02020603050405020304" pitchFamily="18" charset="0"/>
              <a:cs typeface="Times New Roman" panose="02020603050405020304" pitchFamily="18" charset="0"/>
            </a:rPr>
            <a:t>- Thông báo về hồ sơ đkdt và thời gian đkdt Kỳ thi cho học sinh</a:t>
          </a:r>
          <a:endParaRPr lang="en-US" sz="2200" b="0">
            <a:solidFill>
              <a:schemeClr val="bg1"/>
            </a:solidFill>
          </a:endParaRPr>
        </a:p>
      </dgm:t>
    </dgm:pt>
    <dgm:pt modelId="{2B086473-2DB4-4834-8B24-5D91F14F27C5}" type="parTrans" cxnId="{174AA85F-0DB3-41A2-B236-51B7E5E29A41}">
      <dgm:prSet/>
      <dgm:spPr/>
      <dgm:t>
        <a:bodyPr/>
        <a:lstStyle/>
        <a:p>
          <a:endParaRPr lang="en-US"/>
        </a:p>
      </dgm:t>
    </dgm:pt>
    <dgm:pt modelId="{D44AA7C8-86F6-48FB-B0DE-27CEFE4C56E3}" type="sibTrans" cxnId="{174AA85F-0DB3-41A2-B236-51B7E5E29A41}">
      <dgm:prSet/>
      <dgm:spPr/>
      <dgm:t>
        <a:bodyPr/>
        <a:lstStyle/>
        <a:p>
          <a:endParaRPr lang="en-US"/>
        </a:p>
      </dgm:t>
    </dgm:pt>
    <dgm:pt modelId="{0B416928-1716-480A-AEB1-FC038BA68B0C}" type="pres">
      <dgm:prSet presAssocID="{1507EF54-BECE-4A2F-9698-5882449BCD15}" presName="Name0" presStyleCnt="0">
        <dgm:presLayoutVars>
          <dgm:dir/>
          <dgm:resizeHandles val="exact"/>
        </dgm:presLayoutVars>
      </dgm:prSet>
      <dgm:spPr/>
      <dgm:t>
        <a:bodyPr/>
        <a:lstStyle/>
        <a:p>
          <a:endParaRPr lang="en-US"/>
        </a:p>
      </dgm:t>
    </dgm:pt>
    <dgm:pt modelId="{58CA4786-3725-4964-AA26-1C55B6D416BB}" type="pres">
      <dgm:prSet presAssocID="{1507EF54-BECE-4A2F-9698-5882449BCD15}" presName="bkgdShp" presStyleLbl="alignAccFollowNode1" presStyleIdx="0" presStyleCnt="1" custScaleY="50894" custLinFactNeighborY="-7848"/>
      <dgm:spPr/>
    </dgm:pt>
    <dgm:pt modelId="{3E353210-D339-42EC-92C3-684FA69B593D}" type="pres">
      <dgm:prSet presAssocID="{1507EF54-BECE-4A2F-9698-5882449BCD15}" presName="linComp" presStyleCnt="0"/>
      <dgm:spPr/>
    </dgm:pt>
    <dgm:pt modelId="{56296A1E-D904-459C-B280-C82D88F92C9C}" type="pres">
      <dgm:prSet presAssocID="{AC1A3138-82FE-47C3-BD31-604BBCE21A0E}" presName="compNode" presStyleCnt="0"/>
      <dgm:spPr/>
    </dgm:pt>
    <dgm:pt modelId="{94AB958B-2DF0-4F99-BA56-D1C061D67C95}" type="pres">
      <dgm:prSet presAssocID="{AC1A3138-82FE-47C3-BD31-604BBCE21A0E}" presName="node" presStyleLbl="node1" presStyleIdx="0" presStyleCnt="3" custScaleX="134053" custScaleY="129026" custLinFactNeighborX="-21875" custLinFactNeighborY="-34">
        <dgm:presLayoutVars>
          <dgm:bulletEnabled val="1"/>
        </dgm:presLayoutVars>
      </dgm:prSet>
      <dgm:spPr/>
      <dgm:t>
        <a:bodyPr/>
        <a:lstStyle/>
        <a:p>
          <a:endParaRPr lang="en-US"/>
        </a:p>
      </dgm:t>
    </dgm:pt>
    <dgm:pt modelId="{3E550A7F-2499-44E5-9198-61B921032511}" type="pres">
      <dgm:prSet presAssocID="{AC1A3138-82FE-47C3-BD31-604BBCE21A0E}" presName="invisiNode" presStyleLbl="node1" presStyleIdx="0" presStyleCnt="3"/>
      <dgm:spPr/>
    </dgm:pt>
    <dgm:pt modelId="{92937602-489A-4FAE-8424-11502E64C466}" type="pres">
      <dgm:prSet presAssocID="{AC1A3138-82FE-47C3-BD31-604BBCE21A0E}" presName="imagNode" presStyleLbl="fgImgPlace1" presStyleIdx="0" presStyleCnt="3" custScaleX="36532" custScaleY="41369" custLinFactNeighborX="-11480" custLinFactNeighborY="-1657"/>
      <dgm:spPr>
        <a:prstGeom prst="flowChartProcess">
          <a:avLst/>
        </a:prstGeom>
        <a:blipFill>
          <a:blip xmlns:r="http://schemas.openxmlformats.org/officeDocument/2006/relationships" r:embed="rId1"/>
          <a:stretch>
            <a:fillRect/>
          </a:stretch>
        </a:blipFill>
      </dgm:spPr>
    </dgm:pt>
    <dgm:pt modelId="{1B967002-C406-4264-866C-CEFAD4CB8F11}" type="pres">
      <dgm:prSet presAssocID="{3B515C40-EDC7-4465-8773-1FFB828B6C6B}" presName="sibTrans" presStyleLbl="sibTrans2D1" presStyleIdx="0" presStyleCnt="0"/>
      <dgm:spPr/>
      <dgm:t>
        <a:bodyPr/>
        <a:lstStyle/>
        <a:p>
          <a:endParaRPr lang="en-US"/>
        </a:p>
      </dgm:t>
    </dgm:pt>
    <dgm:pt modelId="{FCB36E42-934C-43D0-BE2E-F3121895E2DB}" type="pres">
      <dgm:prSet presAssocID="{85DCB77A-9B80-4242-97D5-903BD61E4E03}" presName="compNode" presStyleCnt="0"/>
      <dgm:spPr/>
    </dgm:pt>
    <dgm:pt modelId="{A28BE616-DE42-4A02-8BF9-4792C54E3691}" type="pres">
      <dgm:prSet presAssocID="{85DCB77A-9B80-4242-97D5-903BD61E4E03}" presName="node" presStyleLbl="node1" presStyleIdx="1" presStyleCnt="3" custScaleX="133989" custScaleY="126334" custLinFactNeighborX="-1222" custLinFactNeighborY="323">
        <dgm:presLayoutVars>
          <dgm:bulletEnabled val="1"/>
        </dgm:presLayoutVars>
      </dgm:prSet>
      <dgm:spPr/>
      <dgm:t>
        <a:bodyPr/>
        <a:lstStyle/>
        <a:p>
          <a:endParaRPr lang="en-US"/>
        </a:p>
      </dgm:t>
    </dgm:pt>
    <dgm:pt modelId="{79C0AF5F-4963-443A-B09F-245346B0DD32}" type="pres">
      <dgm:prSet presAssocID="{85DCB77A-9B80-4242-97D5-903BD61E4E03}" presName="invisiNode" presStyleLbl="node1" presStyleIdx="1" presStyleCnt="3"/>
      <dgm:spPr/>
    </dgm:pt>
    <dgm:pt modelId="{B571C867-153F-4A01-A1ED-83094F7C989F}" type="pres">
      <dgm:prSet presAssocID="{85DCB77A-9B80-4242-97D5-903BD61E4E03}" presName="imagNode" presStyleLbl="fgImgPlace1" presStyleIdx="1" presStyleCnt="3" custScaleX="32802" custScaleY="44670"/>
      <dgm:spPr>
        <a:blipFill>
          <a:blip xmlns:r="http://schemas.openxmlformats.org/officeDocument/2006/relationships" r:embed="rId2"/>
          <a:stretch>
            <a:fillRect t="-14000" b="-14000"/>
          </a:stretch>
        </a:blipFill>
      </dgm:spPr>
    </dgm:pt>
    <dgm:pt modelId="{F696D5BC-630D-44FC-A0F9-7787F9F65637}" type="pres">
      <dgm:prSet presAssocID="{2843FD9F-E535-4C18-9018-483F359054E2}" presName="sibTrans" presStyleLbl="sibTrans2D1" presStyleIdx="0" presStyleCnt="0"/>
      <dgm:spPr/>
      <dgm:t>
        <a:bodyPr/>
        <a:lstStyle/>
        <a:p>
          <a:endParaRPr lang="en-US"/>
        </a:p>
      </dgm:t>
    </dgm:pt>
    <dgm:pt modelId="{7CF0DFA2-6F00-45D9-8BDC-F2EAF5683D71}" type="pres">
      <dgm:prSet presAssocID="{594DB604-F568-45BF-9783-57F273A2228D}" presName="compNode" presStyleCnt="0"/>
      <dgm:spPr/>
    </dgm:pt>
    <dgm:pt modelId="{CAEA20CB-538A-41D6-8F9F-C7F9CF2DC43B}" type="pres">
      <dgm:prSet presAssocID="{594DB604-F568-45BF-9783-57F273A2228D}" presName="node" presStyleLbl="node1" presStyleIdx="2" presStyleCnt="3" custScaleX="124441" custScaleY="131818" custLinFactNeighborX="11349" custLinFactNeighborY="1427">
        <dgm:presLayoutVars>
          <dgm:bulletEnabled val="1"/>
        </dgm:presLayoutVars>
      </dgm:prSet>
      <dgm:spPr/>
      <dgm:t>
        <a:bodyPr/>
        <a:lstStyle/>
        <a:p>
          <a:endParaRPr lang="en-US"/>
        </a:p>
      </dgm:t>
    </dgm:pt>
    <dgm:pt modelId="{7FF7BBC1-4D65-432C-B8A1-B99BD1272369}" type="pres">
      <dgm:prSet presAssocID="{594DB604-F568-45BF-9783-57F273A2228D}" presName="invisiNode" presStyleLbl="node1" presStyleIdx="2" presStyleCnt="3"/>
      <dgm:spPr/>
    </dgm:pt>
    <dgm:pt modelId="{85508955-A689-44A3-BE7F-9C5F38C1541B}" type="pres">
      <dgm:prSet presAssocID="{594DB604-F568-45BF-9783-57F273A2228D}" presName="imagNode" presStyleLbl="fgImgPlace1" presStyleIdx="2" presStyleCnt="3" custScaleX="40773" custScaleY="38664" custLinFactNeighborX="18039" custLinFactNeighborY="2794"/>
      <dgm:spPr>
        <a:blipFill>
          <a:blip xmlns:r="http://schemas.openxmlformats.org/officeDocument/2006/relationships" r:embed="rId3"/>
          <a:srcRect/>
          <a:stretch>
            <a:fillRect t="-14000" b="-14000"/>
          </a:stretch>
        </a:blipFill>
      </dgm:spPr>
    </dgm:pt>
  </dgm:ptLst>
  <dgm:cxnLst>
    <dgm:cxn modelId="{174AA85F-0DB3-41A2-B236-51B7E5E29A41}" srcId="{1507EF54-BECE-4A2F-9698-5882449BCD15}" destId="{594DB604-F568-45BF-9783-57F273A2228D}" srcOrd="2" destOrd="0" parTransId="{2B086473-2DB4-4834-8B24-5D91F14F27C5}" sibTransId="{D44AA7C8-86F6-48FB-B0DE-27CEFE4C56E3}"/>
    <dgm:cxn modelId="{0C93C044-B226-4FEE-B9D7-828E595143E6}" type="presOf" srcId="{85DCB77A-9B80-4242-97D5-903BD61E4E03}" destId="{A28BE616-DE42-4A02-8BF9-4792C54E3691}" srcOrd="0" destOrd="0" presId="urn:microsoft.com/office/officeart/2005/8/layout/pList2"/>
    <dgm:cxn modelId="{F110F888-ED51-4867-94A5-3D818C863688}" type="presOf" srcId="{594DB604-F568-45BF-9783-57F273A2228D}" destId="{CAEA20CB-538A-41D6-8F9F-C7F9CF2DC43B}" srcOrd="0" destOrd="0" presId="urn:microsoft.com/office/officeart/2005/8/layout/pList2"/>
    <dgm:cxn modelId="{9384548F-AE69-4ED8-9AA1-6EBEA90EFDBE}" srcId="{1507EF54-BECE-4A2F-9698-5882449BCD15}" destId="{85DCB77A-9B80-4242-97D5-903BD61E4E03}" srcOrd="1" destOrd="0" parTransId="{1DACB36A-386F-46A1-A3D7-22AE8099F9F9}" sibTransId="{2843FD9F-E535-4C18-9018-483F359054E2}"/>
    <dgm:cxn modelId="{F05535F0-72A0-4212-874D-E61EE036F8B3}" type="presOf" srcId="{2843FD9F-E535-4C18-9018-483F359054E2}" destId="{F696D5BC-630D-44FC-A0F9-7787F9F65637}" srcOrd="0" destOrd="0" presId="urn:microsoft.com/office/officeart/2005/8/layout/pList2"/>
    <dgm:cxn modelId="{D5E4B99D-9D04-4467-A1F9-0725BC005731}" type="presOf" srcId="{1507EF54-BECE-4A2F-9698-5882449BCD15}" destId="{0B416928-1716-480A-AEB1-FC038BA68B0C}" srcOrd="0" destOrd="0" presId="urn:microsoft.com/office/officeart/2005/8/layout/pList2"/>
    <dgm:cxn modelId="{2466FF7C-9440-47FE-BE9A-1DC79DBB1B70}" srcId="{1507EF54-BECE-4A2F-9698-5882449BCD15}" destId="{AC1A3138-82FE-47C3-BD31-604BBCE21A0E}" srcOrd="0" destOrd="0" parTransId="{FF613E96-8B66-4BCB-A8C3-7ED4F225FE38}" sibTransId="{3B515C40-EDC7-4465-8773-1FFB828B6C6B}"/>
    <dgm:cxn modelId="{536AB279-1FF0-4400-89F8-F1C235644043}" type="presOf" srcId="{AC1A3138-82FE-47C3-BD31-604BBCE21A0E}" destId="{94AB958B-2DF0-4F99-BA56-D1C061D67C95}" srcOrd="0" destOrd="0" presId="urn:microsoft.com/office/officeart/2005/8/layout/pList2"/>
    <dgm:cxn modelId="{C1EACA6B-F570-4AA9-8C40-735EF8CF3B56}" type="presOf" srcId="{3B515C40-EDC7-4465-8773-1FFB828B6C6B}" destId="{1B967002-C406-4264-866C-CEFAD4CB8F11}" srcOrd="0" destOrd="0" presId="urn:microsoft.com/office/officeart/2005/8/layout/pList2"/>
    <dgm:cxn modelId="{67D335F4-3F69-42CA-B15D-62CDC0087143}" type="presParOf" srcId="{0B416928-1716-480A-AEB1-FC038BA68B0C}" destId="{58CA4786-3725-4964-AA26-1C55B6D416BB}" srcOrd="0" destOrd="0" presId="urn:microsoft.com/office/officeart/2005/8/layout/pList2"/>
    <dgm:cxn modelId="{D072FAF9-7734-4CF5-88FF-625E72112359}" type="presParOf" srcId="{0B416928-1716-480A-AEB1-FC038BA68B0C}" destId="{3E353210-D339-42EC-92C3-684FA69B593D}" srcOrd="1" destOrd="0" presId="urn:microsoft.com/office/officeart/2005/8/layout/pList2"/>
    <dgm:cxn modelId="{3F0589FD-9B16-407F-9367-35F2B97AF5D2}" type="presParOf" srcId="{3E353210-D339-42EC-92C3-684FA69B593D}" destId="{56296A1E-D904-459C-B280-C82D88F92C9C}" srcOrd="0" destOrd="0" presId="urn:microsoft.com/office/officeart/2005/8/layout/pList2"/>
    <dgm:cxn modelId="{069EF3A8-1BB2-4CCD-A567-3E97BA738F39}" type="presParOf" srcId="{56296A1E-D904-459C-B280-C82D88F92C9C}" destId="{94AB958B-2DF0-4F99-BA56-D1C061D67C95}" srcOrd="0" destOrd="0" presId="urn:microsoft.com/office/officeart/2005/8/layout/pList2"/>
    <dgm:cxn modelId="{2CB49805-4AFB-428A-9877-86B7165D81B2}" type="presParOf" srcId="{56296A1E-D904-459C-B280-C82D88F92C9C}" destId="{3E550A7F-2499-44E5-9198-61B921032511}" srcOrd="1" destOrd="0" presId="urn:microsoft.com/office/officeart/2005/8/layout/pList2"/>
    <dgm:cxn modelId="{7496B081-E02F-4551-8DB1-6A61C5E40BC7}" type="presParOf" srcId="{56296A1E-D904-459C-B280-C82D88F92C9C}" destId="{92937602-489A-4FAE-8424-11502E64C466}" srcOrd="2" destOrd="0" presId="urn:microsoft.com/office/officeart/2005/8/layout/pList2"/>
    <dgm:cxn modelId="{744B0650-2A32-4298-82F8-BDD2F8EEBD3F}" type="presParOf" srcId="{3E353210-D339-42EC-92C3-684FA69B593D}" destId="{1B967002-C406-4264-866C-CEFAD4CB8F11}" srcOrd="1" destOrd="0" presId="urn:microsoft.com/office/officeart/2005/8/layout/pList2"/>
    <dgm:cxn modelId="{6059C9EB-313E-4DD6-8C73-AB3DE50C02B0}" type="presParOf" srcId="{3E353210-D339-42EC-92C3-684FA69B593D}" destId="{FCB36E42-934C-43D0-BE2E-F3121895E2DB}" srcOrd="2" destOrd="0" presId="urn:microsoft.com/office/officeart/2005/8/layout/pList2"/>
    <dgm:cxn modelId="{1825DD1E-10C7-4E2D-A246-B1715670C639}" type="presParOf" srcId="{FCB36E42-934C-43D0-BE2E-F3121895E2DB}" destId="{A28BE616-DE42-4A02-8BF9-4792C54E3691}" srcOrd="0" destOrd="0" presId="urn:microsoft.com/office/officeart/2005/8/layout/pList2"/>
    <dgm:cxn modelId="{0E1B3CDF-E870-4E03-B3E8-FF0471C9A578}" type="presParOf" srcId="{FCB36E42-934C-43D0-BE2E-F3121895E2DB}" destId="{79C0AF5F-4963-443A-B09F-245346B0DD32}" srcOrd="1" destOrd="0" presId="urn:microsoft.com/office/officeart/2005/8/layout/pList2"/>
    <dgm:cxn modelId="{881B8E71-6236-4131-9443-FF513E8CE1BD}" type="presParOf" srcId="{FCB36E42-934C-43D0-BE2E-F3121895E2DB}" destId="{B571C867-153F-4A01-A1ED-83094F7C989F}" srcOrd="2" destOrd="0" presId="urn:microsoft.com/office/officeart/2005/8/layout/pList2"/>
    <dgm:cxn modelId="{7D083CEC-F18C-487D-AD4B-21319ED3E1C4}" type="presParOf" srcId="{3E353210-D339-42EC-92C3-684FA69B593D}" destId="{F696D5BC-630D-44FC-A0F9-7787F9F65637}" srcOrd="3" destOrd="0" presId="urn:microsoft.com/office/officeart/2005/8/layout/pList2"/>
    <dgm:cxn modelId="{AA1A5D6A-6A67-4847-B5D5-1C213358DE40}" type="presParOf" srcId="{3E353210-D339-42EC-92C3-684FA69B593D}" destId="{7CF0DFA2-6F00-45D9-8BDC-F2EAF5683D71}" srcOrd="4" destOrd="0" presId="urn:microsoft.com/office/officeart/2005/8/layout/pList2"/>
    <dgm:cxn modelId="{B099BCDA-9C62-4903-8FB2-43813B6C8BE8}" type="presParOf" srcId="{7CF0DFA2-6F00-45D9-8BDC-F2EAF5683D71}" destId="{CAEA20CB-538A-41D6-8F9F-C7F9CF2DC43B}" srcOrd="0" destOrd="0" presId="urn:microsoft.com/office/officeart/2005/8/layout/pList2"/>
    <dgm:cxn modelId="{25E186F8-4358-44DB-8C8C-179C3F3E36FB}" type="presParOf" srcId="{7CF0DFA2-6F00-45D9-8BDC-F2EAF5683D71}" destId="{7FF7BBC1-4D65-432C-B8A1-B99BD1272369}" srcOrd="1" destOrd="0" presId="urn:microsoft.com/office/officeart/2005/8/layout/pList2"/>
    <dgm:cxn modelId="{B07003C4-1BD4-48AB-91F1-FBAD7199D370}" type="presParOf" srcId="{7CF0DFA2-6F00-45D9-8BDC-F2EAF5683D71}" destId="{85508955-A689-44A3-BE7F-9C5F38C1541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5818BF-CA99-41C2-BC93-3CE5E63C2A0F}"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3C835C27-2D7D-4582-B416-A5F5FEEED165}">
      <dgm:prSet phldrT="[Text]" custT="1"/>
      <dgm:spPr>
        <a:solidFill>
          <a:schemeClr val="accent5">
            <a:lumMod val="20000"/>
            <a:lumOff val="80000"/>
            <a:alpha val="40000"/>
          </a:schemeClr>
        </a:solidFill>
      </dgm:spPr>
      <dgm:t>
        <a:bodyPr/>
        <a:lstStyle/>
        <a:p>
          <a:r>
            <a:rPr lang="en-US" sz="2800" smtClean="0">
              <a:latin typeface="Times New Roman" panose="02020603050405020304" pitchFamily="18" charset="0"/>
              <a:cs typeface="Times New Roman" panose="02020603050405020304" pitchFamily="18" charset="0"/>
            </a:rPr>
            <a:t>File excel danh sách đăng ký dự thi</a:t>
          </a:r>
          <a:endParaRPr lang="en-US" sz="2800"/>
        </a:p>
      </dgm:t>
    </dgm:pt>
    <dgm:pt modelId="{BC1E63C6-22CC-400B-B1EA-BBB603AB7D58}" type="parTrans" cxnId="{83F02EA1-5017-4F4A-9433-D854B90CA268}">
      <dgm:prSet/>
      <dgm:spPr/>
      <dgm:t>
        <a:bodyPr/>
        <a:lstStyle/>
        <a:p>
          <a:endParaRPr lang="en-US" sz="2800"/>
        </a:p>
      </dgm:t>
    </dgm:pt>
    <dgm:pt modelId="{07752F6B-CCE1-410F-A329-B1B1A69BDA1A}" type="sibTrans" cxnId="{83F02EA1-5017-4F4A-9433-D854B90CA268}">
      <dgm:prSet/>
      <dgm:spPr/>
      <dgm:t>
        <a:bodyPr/>
        <a:lstStyle/>
        <a:p>
          <a:endParaRPr lang="en-US" sz="2800"/>
        </a:p>
      </dgm:t>
    </dgm:pt>
    <dgm:pt modelId="{32A4CA02-3974-4C86-9E47-4D4C8FC71060}">
      <dgm:prSet phldrT="[Text]" custT="1"/>
      <dgm:spPr>
        <a:solidFill>
          <a:schemeClr val="accent2">
            <a:lumMod val="40000"/>
            <a:lumOff val="60000"/>
            <a:alpha val="40000"/>
          </a:schemeClr>
        </a:solidFill>
      </dgm:spPr>
      <dgm:t>
        <a:bodyPr/>
        <a:lstStyle/>
        <a:p>
          <a:r>
            <a:rPr lang="en-US" sz="2800" smtClean="0">
              <a:latin typeface="Times New Roman" panose="02020603050405020304" pitchFamily="18" charset="0"/>
              <a:cs typeface="Times New Roman" panose="02020603050405020304" pitchFamily="18" charset="0"/>
            </a:rPr>
            <a:t>File scan có xác nhận của lãnh đạo Hội đồng tuyển sinh</a:t>
          </a:r>
          <a:endParaRPr lang="en-US" sz="2800"/>
        </a:p>
      </dgm:t>
    </dgm:pt>
    <dgm:pt modelId="{DFB2E613-446F-4C77-84DC-0839D661FA03}" type="parTrans" cxnId="{E2F145C6-A1AE-47A1-8293-EEAE0A9B4576}">
      <dgm:prSet/>
      <dgm:spPr/>
      <dgm:t>
        <a:bodyPr/>
        <a:lstStyle/>
        <a:p>
          <a:endParaRPr lang="en-US" sz="2800"/>
        </a:p>
      </dgm:t>
    </dgm:pt>
    <dgm:pt modelId="{AB379BC6-83C3-4ED2-B213-04A0AA63E3D4}" type="sibTrans" cxnId="{E2F145C6-A1AE-47A1-8293-EEAE0A9B4576}">
      <dgm:prSet/>
      <dgm:spPr/>
      <dgm:t>
        <a:bodyPr/>
        <a:lstStyle/>
        <a:p>
          <a:endParaRPr lang="en-US" sz="2800"/>
        </a:p>
      </dgm:t>
    </dgm:pt>
    <dgm:pt modelId="{993CBB93-E864-4BCF-9AF6-8A604C91614F}">
      <dgm:prSet phldrT="[Text]" custT="1"/>
      <dgm:spPr>
        <a:solidFill>
          <a:schemeClr val="accent4">
            <a:lumMod val="60000"/>
            <a:lumOff val="40000"/>
            <a:alpha val="40000"/>
          </a:schemeClr>
        </a:solidFill>
      </dgm:spPr>
      <dgm:t>
        <a:bodyPr/>
        <a:lstStyle/>
        <a:p>
          <a:r>
            <a:rPr lang="en-US" sz="2800" smtClean="0">
              <a:latin typeface="Times New Roman" panose="02020603050405020304" pitchFamily="18" charset="0"/>
              <a:cs typeface="Times New Roman" panose="02020603050405020304" pitchFamily="18" charset="0"/>
            </a:rPr>
            <a:t>File scan chứng chỉ Tiếng Anh theo mức cộng điểm khuyến khích</a:t>
          </a:r>
          <a:endParaRPr lang="en-US" sz="2800"/>
        </a:p>
      </dgm:t>
    </dgm:pt>
    <dgm:pt modelId="{981B0E41-37D8-4699-9DE2-6FF9E97AD95F}" type="parTrans" cxnId="{56452ABB-332D-4866-9209-8C6F2E92DDE0}">
      <dgm:prSet/>
      <dgm:spPr/>
      <dgm:t>
        <a:bodyPr/>
        <a:lstStyle/>
        <a:p>
          <a:endParaRPr lang="en-US" sz="2800"/>
        </a:p>
      </dgm:t>
    </dgm:pt>
    <dgm:pt modelId="{B03A1B89-6D80-41F6-B1BE-2D5F0E900259}" type="sibTrans" cxnId="{56452ABB-332D-4866-9209-8C6F2E92DDE0}">
      <dgm:prSet/>
      <dgm:spPr/>
      <dgm:t>
        <a:bodyPr/>
        <a:lstStyle/>
        <a:p>
          <a:endParaRPr lang="en-US" sz="2800"/>
        </a:p>
      </dgm:t>
    </dgm:pt>
    <dgm:pt modelId="{A23F3152-10E9-4015-8E1D-5FA7BE284500}" type="pres">
      <dgm:prSet presAssocID="{6B5818BF-CA99-41C2-BC93-3CE5E63C2A0F}" presName="Name0" presStyleCnt="0">
        <dgm:presLayoutVars>
          <dgm:dir/>
          <dgm:resizeHandles val="exact"/>
        </dgm:presLayoutVars>
      </dgm:prSet>
      <dgm:spPr/>
      <dgm:t>
        <a:bodyPr/>
        <a:lstStyle/>
        <a:p>
          <a:endParaRPr lang="en-US"/>
        </a:p>
      </dgm:t>
    </dgm:pt>
    <dgm:pt modelId="{96C4FE1A-1A3F-45F7-8C73-796430B63A97}" type="pres">
      <dgm:prSet presAssocID="{3C835C27-2D7D-4582-B416-A5F5FEEED165}" presName="composite" presStyleCnt="0"/>
      <dgm:spPr/>
    </dgm:pt>
    <dgm:pt modelId="{F9ACF02E-0D3A-41A4-8623-32D89D11A384}" type="pres">
      <dgm:prSet presAssocID="{3C835C27-2D7D-4582-B416-A5F5FEEED165}" presName="rect1" presStyleLbl="trAlignAcc1" presStyleIdx="0" presStyleCnt="3">
        <dgm:presLayoutVars>
          <dgm:bulletEnabled val="1"/>
        </dgm:presLayoutVars>
      </dgm:prSet>
      <dgm:spPr/>
      <dgm:t>
        <a:bodyPr/>
        <a:lstStyle/>
        <a:p>
          <a:endParaRPr lang="en-US"/>
        </a:p>
      </dgm:t>
    </dgm:pt>
    <dgm:pt modelId="{5C83ADD3-1072-43AA-8B33-D4A936E2C73A}" type="pres">
      <dgm:prSet presAssocID="{3C835C27-2D7D-4582-B416-A5F5FEEED165}" presName="rect2" presStyleLbl="fgImgPlace1" presStyleIdx="0" presStyleCnt="3" custScaleX="97552" custScaleY="60557"/>
      <dgm:spPr>
        <a:blipFill>
          <a:blip xmlns:r="http://schemas.openxmlformats.org/officeDocument/2006/relationships" r:embed="rId1"/>
          <a:stretch>
            <a:fillRect t="-14000" b="-14000"/>
          </a:stretch>
        </a:blipFill>
      </dgm:spPr>
    </dgm:pt>
    <dgm:pt modelId="{B5669A04-E26E-48B7-8F1D-7656684CE912}" type="pres">
      <dgm:prSet presAssocID="{07752F6B-CCE1-410F-A329-B1B1A69BDA1A}" presName="sibTrans" presStyleCnt="0"/>
      <dgm:spPr/>
    </dgm:pt>
    <dgm:pt modelId="{02E1C1EC-4E09-44A9-87C6-F3AA775F2BE8}" type="pres">
      <dgm:prSet presAssocID="{32A4CA02-3974-4C86-9E47-4D4C8FC71060}" presName="composite" presStyleCnt="0"/>
      <dgm:spPr/>
    </dgm:pt>
    <dgm:pt modelId="{81E295CB-DD83-4E8F-BBC0-48596B3E569C}" type="pres">
      <dgm:prSet presAssocID="{32A4CA02-3974-4C86-9E47-4D4C8FC71060}" presName="rect1" presStyleLbl="trAlignAcc1" presStyleIdx="1" presStyleCnt="3" custScaleX="98186">
        <dgm:presLayoutVars>
          <dgm:bulletEnabled val="1"/>
        </dgm:presLayoutVars>
      </dgm:prSet>
      <dgm:spPr/>
      <dgm:t>
        <a:bodyPr/>
        <a:lstStyle/>
        <a:p>
          <a:endParaRPr lang="en-US"/>
        </a:p>
      </dgm:t>
    </dgm:pt>
    <dgm:pt modelId="{B058B980-ECEE-4373-9642-482665943321}" type="pres">
      <dgm:prSet presAssocID="{32A4CA02-3974-4C86-9E47-4D4C8FC71060}" presName="rect2" presStyleLbl="fgImgPlace1" presStyleIdx="1" presStyleCnt="3" custScaleY="64093" custLinFactNeighborY="2968"/>
      <dgm:spPr>
        <a:blipFill>
          <a:blip xmlns:r="http://schemas.openxmlformats.org/officeDocument/2006/relationships" r:embed="rId2"/>
          <a:stretch>
            <a:fillRect t="-14000" b="-14000"/>
          </a:stretch>
        </a:blipFill>
      </dgm:spPr>
    </dgm:pt>
    <dgm:pt modelId="{0A2415DA-56D0-42EA-823F-D766D16AD1E7}" type="pres">
      <dgm:prSet presAssocID="{AB379BC6-83C3-4ED2-B213-04A0AA63E3D4}" presName="sibTrans" presStyleCnt="0"/>
      <dgm:spPr/>
    </dgm:pt>
    <dgm:pt modelId="{22DA02BA-49D1-421E-9ABB-24335EAE11DE}" type="pres">
      <dgm:prSet presAssocID="{993CBB93-E864-4BCF-9AF6-8A604C91614F}" presName="composite" presStyleCnt="0"/>
      <dgm:spPr/>
    </dgm:pt>
    <dgm:pt modelId="{9AB09F50-722E-47E2-83F1-E0CDC068126E}" type="pres">
      <dgm:prSet presAssocID="{993CBB93-E864-4BCF-9AF6-8A604C91614F}" presName="rect1" presStyleLbl="trAlignAcc1" presStyleIdx="2" presStyleCnt="3" custScaleX="133920">
        <dgm:presLayoutVars>
          <dgm:bulletEnabled val="1"/>
        </dgm:presLayoutVars>
      </dgm:prSet>
      <dgm:spPr/>
      <dgm:t>
        <a:bodyPr/>
        <a:lstStyle/>
        <a:p>
          <a:endParaRPr lang="en-US"/>
        </a:p>
      </dgm:t>
    </dgm:pt>
    <dgm:pt modelId="{B1B362A3-82E4-4CCB-9278-3A44115E6A1E}" type="pres">
      <dgm:prSet presAssocID="{993CBB93-E864-4BCF-9AF6-8A604C91614F}" presName="rect2" presStyleLbl="fgImgPlace1" presStyleIdx="2" presStyleCnt="3" custScaleX="92274" custScaleY="55903" custLinFactNeighborX="-97508" custLinFactNeighborY="3291"/>
      <dgm:spPr>
        <a:blipFill>
          <a:blip xmlns:r="http://schemas.openxmlformats.org/officeDocument/2006/relationships" r:embed="rId3"/>
          <a:stretch>
            <a:fillRect t="-14000" b="-14000"/>
          </a:stretch>
        </a:blipFill>
      </dgm:spPr>
    </dgm:pt>
  </dgm:ptLst>
  <dgm:cxnLst>
    <dgm:cxn modelId="{9313C91A-1B1E-4703-A756-7C5450EAF018}" type="presOf" srcId="{32A4CA02-3974-4C86-9E47-4D4C8FC71060}" destId="{81E295CB-DD83-4E8F-BBC0-48596B3E569C}" srcOrd="0" destOrd="0" presId="urn:microsoft.com/office/officeart/2008/layout/PictureStrips"/>
    <dgm:cxn modelId="{56452ABB-332D-4866-9209-8C6F2E92DDE0}" srcId="{6B5818BF-CA99-41C2-BC93-3CE5E63C2A0F}" destId="{993CBB93-E864-4BCF-9AF6-8A604C91614F}" srcOrd="2" destOrd="0" parTransId="{981B0E41-37D8-4699-9DE2-6FF9E97AD95F}" sibTransId="{B03A1B89-6D80-41F6-B1BE-2D5F0E900259}"/>
    <dgm:cxn modelId="{9C349F02-7D0E-432D-82E8-E3B18440B84B}" type="presOf" srcId="{6B5818BF-CA99-41C2-BC93-3CE5E63C2A0F}" destId="{A23F3152-10E9-4015-8E1D-5FA7BE284500}" srcOrd="0" destOrd="0" presId="urn:microsoft.com/office/officeart/2008/layout/PictureStrips"/>
    <dgm:cxn modelId="{76D3228B-F185-4F80-B731-3BD702FACCFC}" type="presOf" srcId="{3C835C27-2D7D-4582-B416-A5F5FEEED165}" destId="{F9ACF02E-0D3A-41A4-8623-32D89D11A384}" srcOrd="0" destOrd="0" presId="urn:microsoft.com/office/officeart/2008/layout/PictureStrips"/>
    <dgm:cxn modelId="{17D3C1C8-6ED0-49A7-AD44-4B960F222D01}" type="presOf" srcId="{993CBB93-E864-4BCF-9AF6-8A604C91614F}" destId="{9AB09F50-722E-47E2-83F1-E0CDC068126E}" srcOrd="0" destOrd="0" presId="urn:microsoft.com/office/officeart/2008/layout/PictureStrips"/>
    <dgm:cxn modelId="{E2F145C6-A1AE-47A1-8293-EEAE0A9B4576}" srcId="{6B5818BF-CA99-41C2-BC93-3CE5E63C2A0F}" destId="{32A4CA02-3974-4C86-9E47-4D4C8FC71060}" srcOrd="1" destOrd="0" parTransId="{DFB2E613-446F-4C77-84DC-0839D661FA03}" sibTransId="{AB379BC6-83C3-4ED2-B213-04A0AA63E3D4}"/>
    <dgm:cxn modelId="{83F02EA1-5017-4F4A-9433-D854B90CA268}" srcId="{6B5818BF-CA99-41C2-BC93-3CE5E63C2A0F}" destId="{3C835C27-2D7D-4582-B416-A5F5FEEED165}" srcOrd="0" destOrd="0" parTransId="{BC1E63C6-22CC-400B-B1EA-BBB603AB7D58}" sibTransId="{07752F6B-CCE1-410F-A329-B1B1A69BDA1A}"/>
    <dgm:cxn modelId="{8CE61D8A-9B1E-4B67-80B0-0F939DEA1DAC}" type="presParOf" srcId="{A23F3152-10E9-4015-8E1D-5FA7BE284500}" destId="{96C4FE1A-1A3F-45F7-8C73-796430B63A97}" srcOrd="0" destOrd="0" presId="urn:microsoft.com/office/officeart/2008/layout/PictureStrips"/>
    <dgm:cxn modelId="{F753135D-F7C1-4CDA-9B54-BFFFC6C5157D}" type="presParOf" srcId="{96C4FE1A-1A3F-45F7-8C73-796430B63A97}" destId="{F9ACF02E-0D3A-41A4-8623-32D89D11A384}" srcOrd="0" destOrd="0" presId="urn:microsoft.com/office/officeart/2008/layout/PictureStrips"/>
    <dgm:cxn modelId="{42A78E65-E70B-4FD2-A93E-8B5ACB62F2C3}" type="presParOf" srcId="{96C4FE1A-1A3F-45F7-8C73-796430B63A97}" destId="{5C83ADD3-1072-43AA-8B33-D4A936E2C73A}" srcOrd="1" destOrd="0" presId="urn:microsoft.com/office/officeart/2008/layout/PictureStrips"/>
    <dgm:cxn modelId="{7F887D95-341B-4AB7-A2F0-DA8BD452E167}" type="presParOf" srcId="{A23F3152-10E9-4015-8E1D-5FA7BE284500}" destId="{B5669A04-E26E-48B7-8F1D-7656684CE912}" srcOrd="1" destOrd="0" presId="urn:microsoft.com/office/officeart/2008/layout/PictureStrips"/>
    <dgm:cxn modelId="{EB1A4AE2-A354-4731-9A38-75464C071D45}" type="presParOf" srcId="{A23F3152-10E9-4015-8E1D-5FA7BE284500}" destId="{02E1C1EC-4E09-44A9-87C6-F3AA775F2BE8}" srcOrd="2" destOrd="0" presId="urn:microsoft.com/office/officeart/2008/layout/PictureStrips"/>
    <dgm:cxn modelId="{65E5C7EC-34DD-4222-9CFB-4C8285059C44}" type="presParOf" srcId="{02E1C1EC-4E09-44A9-87C6-F3AA775F2BE8}" destId="{81E295CB-DD83-4E8F-BBC0-48596B3E569C}" srcOrd="0" destOrd="0" presId="urn:microsoft.com/office/officeart/2008/layout/PictureStrips"/>
    <dgm:cxn modelId="{D07B5595-E1A7-4508-B990-31970E14CDF5}" type="presParOf" srcId="{02E1C1EC-4E09-44A9-87C6-F3AA775F2BE8}" destId="{B058B980-ECEE-4373-9642-482665943321}" srcOrd="1" destOrd="0" presId="urn:microsoft.com/office/officeart/2008/layout/PictureStrips"/>
    <dgm:cxn modelId="{2C9E1CA9-EA00-48F1-A9E9-542B68B940EA}" type="presParOf" srcId="{A23F3152-10E9-4015-8E1D-5FA7BE284500}" destId="{0A2415DA-56D0-42EA-823F-D766D16AD1E7}" srcOrd="3" destOrd="0" presId="urn:microsoft.com/office/officeart/2008/layout/PictureStrips"/>
    <dgm:cxn modelId="{C7BFE20F-AB35-4759-8E3D-C65F6F81BEAA}" type="presParOf" srcId="{A23F3152-10E9-4015-8E1D-5FA7BE284500}" destId="{22DA02BA-49D1-421E-9ABB-24335EAE11DE}" srcOrd="4" destOrd="0" presId="urn:microsoft.com/office/officeart/2008/layout/PictureStrips"/>
    <dgm:cxn modelId="{6DEF9ECA-FA6E-4597-8590-18760FB2013B}" type="presParOf" srcId="{22DA02BA-49D1-421E-9ABB-24335EAE11DE}" destId="{9AB09F50-722E-47E2-83F1-E0CDC068126E}" srcOrd="0" destOrd="0" presId="urn:microsoft.com/office/officeart/2008/layout/PictureStrips"/>
    <dgm:cxn modelId="{EC9BE98B-6965-4293-80BF-6CFF35AEDA5A}" type="presParOf" srcId="{22DA02BA-49D1-421E-9ABB-24335EAE11DE}" destId="{B1B362A3-82E4-4CCB-9278-3A44115E6A1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F79C5E-9A5C-471F-A153-F305483FD5E0}"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1C4F22BC-9D5A-4ECC-80B6-A813E72389F7}">
      <dgm:prSet phldrT="[Text]" custT="1"/>
      <dgm:spPr/>
      <dgm:t>
        <a:bodyPr/>
        <a:lstStyle/>
        <a:p>
          <a:pPr>
            <a:spcBef>
              <a:spcPts val="1200"/>
            </a:spcBef>
          </a:pPr>
          <a:endParaRPr lang="en-US" sz="1600" b="1" smtClean="0">
            <a:latin typeface="Times New Roman" panose="02020603050405020304" pitchFamily="18" charset="0"/>
            <a:cs typeface="Times New Roman" panose="02020603050405020304" pitchFamily="18" charset="0"/>
          </a:endParaRPr>
        </a:p>
        <a:p>
          <a:pPr>
            <a:spcBef>
              <a:spcPts val="1200"/>
            </a:spcBef>
          </a:pPr>
          <a:r>
            <a:rPr lang="en-US" sz="3600" b="1" smtClean="0">
              <a:latin typeface="Times New Roman" panose="02020603050405020304" pitchFamily="18" charset="0"/>
              <a:cs typeface="Times New Roman" panose="02020603050405020304" pitchFamily="18" charset="0"/>
            </a:rPr>
            <a:t>1</a:t>
          </a:r>
          <a:endParaRPr lang="en-US" sz="3600" b="1">
            <a:latin typeface="Times New Roman" panose="02020603050405020304" pitchFamily="18" charset="0"/>
            <a:cs typeface="Times New Roman" panose="02020603050405020304" pitchFamily="18" charset="0"/>
          </a:endParaRPr>
        </a:p>
      </dgm:t>
    </dgm:pt>
    <dgm:pt modelId="{50CC5426-4A84-4CF7-971C-C3D4EC640ED6}" type="parTrans" cxnId="{808B282A-98F3-4C11-8AAE-6DD45B58284C}">
      <dgm:prSet/>
      <dgm:spPr/>
      <dgm:t>
        <a:bodyPr/>
        <a:lstStyle/>
        <a:p>
          <a:endParaRPr lang="en-US">
            <a:latin typeface="Times New Roman" panose="02020603050405020304" pitchFamily="18" charset="0"/>
            <a:cs typeface="Times New Roman" panose="02020603050405020304" pitchFamily="18" charset="0"/>
          </a:endParaRPr>
        </a:p>
      </dgm:t>
    </dgm:pt>
    <dgm:pt modelId="{40B56606-8D9B-4213-BC32-CF5C6E147252}" type="sibTrans" cxnId="{808B282A-98F3-4C11-8AAE-6DD45B58284C}">
      <dgm:prSet/>
      <dgm:spPr/>
      <dgm:t>
        <a:bodyPr/>
        <a:lstStyle/>
        <a:p>
          <a:endParaRPr lang="en-US">
            <a:latin typeface="Times New Roman" panose="02020603050405020304" pitchFamily="18" charset="0"/>
            <a:cs typeface="Times New Roman" panose="02020603050405020304" pitchFamily="18" charset="0"/>
          </a:endParaRPr>
        </a:p>
      </dgm:t>
    </dgm:pt>
    <dgm:pt modelId="{DAFD2223-73A8-4A25-A14F-0E7011A30AFD}">
      <dgm:prSet phldrT="[Text]"/>
      <dgm:spPr/>
      <dgm:t>
        <a:bodyPr/>
        <a:lstStyle/>
        <a:p>
          <a:r>
            <a:rPr lang="en-US" smtClean="0">
              <a:latin typeface="Times New Roman" panose="02020603050405020304" pitchFamily="18" charset="0"/>
              <a:cs typeface="Times New Roman" panose="02020603050405020304" pitchFamily="18" charset="0"/>
            </a:rPr>
            <a:t>Phải khi nhập phải rà soát chính xác thông tin thí sinh đề nghị phúc khảo, rút hồ sơ tránh trường hợp nhập nhầm thí sinh</a:t>
          </a:r>
          <a:endParaRPr lang="en-US">
            <a:latin typeface="Times New Roman" panose="02020603050405020304" pitchFamily="18" charset="0"/>
            <a:cs typeface="Times New Roman" panose="02020603050405020304" pitchFamily="18" charset="0"/>
          </a:endParaRPr>
        </a:p>
      </dgm:t>
    </dgm:pt>
    <dgm:pt modelId="{A7780FFD-DF69-4660-8153-0F232E2F0266}" type="parTrans" cxnId="{FF6C60E8-1CAA-42EB-BC39-1849EA10358B}">
      <dgm:prSet/>
      <dgm:spPr/>
      <dgm:t>
        <a:bodyPr/>
        <a:lstStyle/>
        <a:p>
          <a:endParaRPr lang="en-US">
            <a:latin typeface="Times New Roman" panose="02020603050405020304" pitchFamily="18" charset="0"/>
            <a:cs typeface="Times New Roman" panose="02020603050405020304" pitchFamily="18" charset="0"/>
          </a:endParaRPr>
        </a:p>
      </dgm:t>
    </dgm:pt>
    <dgm:pt modelId="{EEB3BE94-BCBC-4C67-B274-2F5EFE533F4A}" type="sibTrans" cxnId="{FF6C60E8-1CAA-42EB-BC39-1849EA10358B}">
      <dgm:prSet/>
      <dgm:spPr/>
      <dgm:t>
        <a:bodyPr/>
        <a:lstStyle/>
        <a:p>
          <a:endParaRPr lang="en-US">
            <a:latin typeface="Times New Roman" panose="02020603050405020304" pitchFamily="18" charset="0"/>
            <a:cs typeface="Times New Roman" panose="02020603050405020304" pitchFamily="18" charset="0"/>
          </a:endParaRPr>
        </a:p>
      </dgm:t>
    </dgm:pt>
    <dgm:pt modelId="{DD0199AA-980D-4A91-AA55-EB70C579E7C4}">
      <dgm:prSet phldrT="[Text]" custT="1"/>
      <dgm:spPr/>
      <dgm:t>
        <a:bodyPr/>
        <a:lstStyle/>
        <a:p>
          <a:pPr>
            <a:spcBef>
              <a:spcPts val="1200"/>
            </a:spcBef>
            <a:spcAft>
              <a:spcPts val="0"/>
            </a:spcAft>
          </a:pPr>
          <a:endParaRPr lang="en-US" sz="1800" b="1" smtClean="0">
            <a:latin typeface="Times New Roman" panose="02020603050405020304" pitchFamily="18" charset="0"/>
            <a:cs typeface="Times New Roman" panose="02020603050405020304" pitchFamily="18" charset="0"/>
          </a:endParaRPr>
        </a:p>
        <a:p>
          <a:pPr>
            <a:spcBef>
              <a:spcPts val="1200"/>
            </a:spcBef>
            <a:spcAft>
              <a:spcPts val="0"/>
            </a:spcAft>
          </a:pPr>
          <a:r>
            <a:rPr lang="en-US" sz="3600" b="1" smtClean="0">
              <a:latin typeface="Times New Roman" panose="02020603050405020304" pitchFamily="18" charset="0"/>
              <a:cs typeface="Times New Roman" panose="02020603050405020304" pitchFamily="18" charset="0"/>
            </a:rPr>
            <a:t>2</a:t>
          </a:r>
          <a:endParaRPr lang="en-US" sz="3600" b="1">
            <a:latin typeface="Times New Roman" panose="02020603050405020304" pitchFamily="18" charset="0"/>
            <a:cs typeface="Times New Roman" panose="02020603050405020304" pitchFamily="18" charset="0"/>
          </a:endParaRPr>
        </a:p>
      </dgm:t>
    </dgm:pt>
    <dgm:pt modelId="{A9A25F6F-CC34-4DC3-A05E-789A2F7001FE}" type="parTrans" cxnId="{B45BE9DD-167E-4CC9-BE5D-55C8106859C2}">
      <dgm:prSet/>
      <dgm:spPr/>
      <dgm:t>
        <a:bodyPr/>
        <a:lstStyle/>
        <a:p>
          <a:endParaRPr lang="en-US">
            <a:latin typeface="Times New Roman" panose="02020603050405020304" pitchFamily="18" charset="0"/>
            <a:cs typeface="Times New Roman" panose="02020603050405020304" pitchFamily="18" charset="0"/>
          </a:endParaRPr>
        </a:p>
      </dgm:t>
    </dgm:pt>
    <dgm:pt modelId="{E83DF1DD-5EF5-4960-9801-06776BD179E3}" type="sibTrans" cxnId="{B45BE9DD-167E-4CC9-BE5D-55C8106859C2}">
      <dgm:prSet/>
      <dgm:spPr/>
      <dgm:t>
        <a:bodyPr/>
        <a:lstStyle/>
        <a:p>
          <a:endParaRPr lang="en-US">
            <a:latin typeface="Times New Roman" panose="02020603050405020304" pitchFamily="18" charset="0"/>
            <a:cs typeface="Times New Roman" panose="02020603050405020304" pitchFamily="18" charset="0"/>
          </a:endParaRPr>
        </a:p>
      </dgm:t>
    </dgm:pt>
    <dgm:pt modelId="{25EC1E64-88CC-4C22-B728-BDB47C50B3C9}">
      <dgm:prSet phldrT="[Text]"/>
      <dgm:spPr/>
      <dgm:t>
        <a:bodyPr/>
        <a:lstStyle/>
        <a:p>
          <a:r>
            <a:rPr lang="en-US" smtClean="0">
              <a:latin typeface="Times New Roman" panose="02020603050405020304" pitchFamily="18" charset="0"/>
              <a:cs typeface="Times New Roman" panose="02020603050405020304" pitchFamily="18" charset="0"/>
            </a:rPr>
            <a:t>01 File scan tất cả các đơn phúc khảo</a:t>
          </a:r>
          <a:endParaRPr lang="en-US">
            <a:latin typeface="Times New Roman" panose="02020603050405020304" pitchFamily="18" charset="0"/>
            <a:cs typeface="Times New Roman" panose="02020603050405020304" pitchFamily="18" charset="0"/>
          </a:endParaRPr>
        </a:p>
      </dgm:t>
    </dgm:pt>
    <dgm:pt modelId="{CB0939E5-8201-472E-9B2F-9517083E61A5}" type="parTrans" cxnId="{42328CE7-CC22-4447-8410-41D476412DDB}">
      <dgm:prSet/>
      <dgm:spPr/>
      <dgm:t>
        <a:bodyPr/>
        <a:lstStyle/>
        <a:p>
          <a:endParaRPr lang="en-US">
            <a:latin typeface="Times New Roman" panose="02020603050405020304" pitchFamily="18" charset="0"/>
            <a:cs typeface="Times New Roman" panose="02020603050405020304" pitchFamily="18" charset="0"/>
          </a:endParaRPr>
        </a:p>
      </dgm:t>
    </dgm:pt>
    <dgm:pt modelId="{2D9CFE9E-7655-4216-BA9D-CA6DFB36CB09}" type="sibTrans" cxnId="{42328CE7-CC22-4447-8410-41D476412DDB}">
      <dgm:prSet/>
      <dgm:spPr/>
      <dgm:t>
        <a:bodyPr/>
        <a:lstStyle/>
        <a:p>
          <a:endParaRPr lang="en-US">
            <a:latin typeface="Times New Roman" panose="02020603050405020304" pitchFamily="18" charset="0"/>
            <a:cs typeface="Times New Roman" panose="02020603050405020304" pitchFamily="18" charset="0"/>
          </a:endParaRPr>
        </a:p>
      </dgm:t>
    </dgm:pt>
    <dgm:pt modelId="{E286BEB3-6BEF-4FA1-8453-B79B5E51B4DC}">
      <dgm:prSet phldrT="[Text]"/>
      <dgm:spPr/>
      <dgm:t>
        <a:bodyPr/>
        <a:lstStyle/>
        <a:p>
          <a:r>
            <a:rPr lang="en-US" smtClean="0">
              <a:latin typeface="Times New Roman" panose="02020603050405020304" pitchFamily="18" charset="0"/>
              <a:cs typeface="Times New Roman" panose="02020603050405020304" pitchFamily="18" charset="0"/>
            </a:rPr>
            <a:t>01 File excel và 01 File scan tổng hợp danh sách đề nghị phúc khảo có xác nhận của Hội đồng tuyển sinh</a:t>
          </a:r>
          <a:endParaRPr lang="en-US">
            <a:latin typeface="Times New Roman" panose="02020603050405020304" pitchFamily="18" charset="0"/>
            <a:cs typeface="Times New Roman" panose="02020603050405020304" pitchFamily="18" charset="0"/>
          </a:endParaRPr>
        </a:p>
      </dgm:t>
    </dgm:pt>
    <dgm:pt modelId="{23FE44A1-6DDF-4B70-AFBD-7210AB237008}" type="parTrans" cxnId="{B445F123-E4A1-4B71-A9B2-F4721AA30825}">
      <dgm:prSet/>
      <dgm:spPr/>
      <dgm:t>
        <a:bodyPr/>
        <a:lstStyle/>
        <a:p>
          <a:endParaRPr lang="en-US">
            <a:latin typeface="Times New Roman" panose="02020603050405020304" pitchFamily="18" charset="0"/>
            <a:cs typeface="Times New Roman" panose="02020603050405020304" pitchFamily="18" charset="0"/>
          </a:endParaRPr>
        </a:p>
      </dgm:t>
    </dgm:pt>
    <dgm:pt modelId="{32612A4F-F4B9-465B-BC3F-362099364616}" type="sibTrans" cxnId="{B445F123-E4A1-4B71-A9B2-F4721AA30825}">
      <dgm:prSet/>
      <dgm:spPr/>
      <dgm:t>
        <a:bodyPr/>
        <a:lstStyle/>
        <a:p>
          <a:endParaRPr lang="en-US">
            <a:latin typeface="Times New Roman" panose="02020603050405020304" pitchFamily="18" charset="0"/>
            <a:cs typeface="Times New Roman" panose="02020603050405020304" pitchFamily="18" charset="0"/>
          </a:endParaRPr>
        </a:p>
      </dgm:t>
    </dgm:pt>
    <dgm:pt modelId="{312F97C6-7365-4C6E-B4A5-91C763BE93C1}">
      <dgm:prSet phldrT="[Text]" custT="1"/>
      <dgm:spPr/>
      <dgm:t>
        <a:bodyPr/>
        <a:lstStyle/>
        <a:p>
          <a:endParaRPr lang="en-US" sz="1500" b="1" smtClean="0">
            <a:latin typeface="Times New Roman" panose="02020603050405020304" pitchFamily="18" charset="0"/>
            <a:cs typeface="Times New Roman" panose="02020603050405020304" pitchFamily="18" charset="0"/>
          </a:endParaRPr>
        </a:p>
        <a:p>
          <a:r>
            <a:rPr lang="en-US" sz="3600" b="1" smtClean="0">
              <a:latin typeface="Times New Roman" panose="02020603050405020304" pitchFamily="18" charset="0"/>
              <a:cs typeface="Times New Roman" panose="02020603050405020304" pitchFamily="18" charset="0"/>
            </a:rPr>
            <a:t>3</a:t>
          </a:r>
          <a:endParaRPr lang="en-US" sz="3600" b="1">
            <a:latin typeface="Times New Roman" panose="02020603050405020304" pitchFamily="18" charset="0"/>
            <a:cs typeface="Times New Roman" panose="02020603050405020304" pitchFamily="18" charset="0"/>
          </a:endParaRPr>
        </a:p>
      </dgm:t>
    </dgm:pt>
    <dgm:pt modelId="{89077F8D-990C-4028-A899-CE6E6F6F1840}" type="sibTrans" cxnId="{C59AB2F9-D918-4793-B3F7-86445D0CD548}">
      <dgm:prSet/>
      <dgm:spPr/>
      <dgm:t>
        <a:bodyPr/>
        <a:lstStyle/>
        <a:p>
          <a:endParaRPr lang="en-US">
            <a:latin typeface="Times New Roman" panose="02020603050405020304" pitchFamily="18" charset="0"/>
            <a:cs typeface="Times New Roman" panose="02020603050405020304" pitchFamily="18" charset="0"/>
          </a:endParaRPr>
        </a:p>
      </dgm:t>
    </dgm:pt>
    <dgm:pt modelId="{086B5589-7E9A-46F6-B5CD-A696B6181500}" type="parTrans" cxnId="{C59AB2F9-D918-4793-B3F7-86445D0CD548}">
      <dgm:prSet/>
      <dgm:spPr/>
      <dgm:t>
        <a:bodyPr/>
        <a:lstStyle/>
        <a:p>
          <a:endParaRPr lang="en-US">
            <a:latin typeface="Times New Roman" panose="02020603050405020304" pitchFamily="18" charset="0"/>
            <a:cs typeface="Times New Roman" panose="02020603050405020304" pitchFamily="18" charset="0"/>
          </a:endParaRPr>
        </a:p>
      </dgm:t>
    </dgm:pt>
    <dgm:pt modelId="{77F0CA41-E96C-493B-A3EE-4342C7870C31}" type="pres">
      <dgm:prSet presAssocID="{FBF79C5E-9A5C-471F-A153-F305483FD5E0}" presName="linearFlow" presStyleCnt="0">
        <dgm:presLayoutVars>
          <dgm:dir/>
          <dgm:animLvl val="lvl"/>
          <dgm:resizeHandles val="exact"/>
        </dgm:presLayoutVars>
      </dgm:prSet>
      <dgm:spPr/>
      <dgm:t>
        <a:bodyPr/>
        <a:lstStyle/>
        <a:p>
          <a:endParaRPr lang="en-US"/>
        </a:p>
      </dgm:t>
    </dgm:pt>
    <dgm:pt modelId="{C4127CC8-311D-469A-BAAE-7968E01E8FEF}" type="pres">
      <dgm:prSet presAssocID="{1C4F22BC-9D5A-4ECC-80B6-A813E72389F7}" presName="composite" presStyleCnt="0"/>
      <dgm:spPr/>
    </dgm:pt>
    <dgm:pt modelId="{6AE8DF92-4622-4FB7-99E1-8C21A56DC5A1}" type="pres">
      <dgm:prSet presAssocID="{1C4F22BC-9D5A-4ECC-80B6-A813E72389F7}" presName="parentText" presStyleLbl="alignNode1" presStyleIdx="0" presStyleCnt="3" custLinFactNeighborY="0">
        <dgm:presLayoutVars>
          <dgm:chMax val="1"/>
          <dgm:bulletEnabled val="1"/>
        </dgm:presLayoutVars>
      </dgm:prSet>
      <dgm:spPr/>
      <dgm:t>
        <a:bodyPr/>
        <a:lstStyle/>
        <a:p>
          <a:endParaRPr lang="en-US"/>
        </a:p>
      </dgm:t>
    </dgm:pt>
    <dgm:pt modelId="{7311E285-7FBC-477B-80F2-4144F7B2FEE0}" type="pres">
      <dgm:prSet presAssocID="{1C4F22BC-9D5A-4ECC-80B6-A813E72389F7}" presName="descendantText" presStyleLbl="alignAcc1" presStyleIdx="0" presStyleCnt="3">
        <dgm:presLayoutVars>
          <dgm:bulletEnabled val="1"/>
        </dgm:presLayoutVars>
      </dgm:prSet>
      <dgm:spPr/>
      <dgm:t>
        <a:bodyPr/>
        <a:lstStyle/>
        <a:p>
          <a:endParaRPr lang="en-US"/>
        </a:p>
      </dgm:t>
    </dgm:pt>
    <dgm:pt modelId="{685762EA-1F30-4D92-816A-C211D00EC94A}" type="pres">
      <dgm:prSet presAssocID="{40B56606-8D9B-4213-BC32-CF5C6E147252}" presName="sp" presStyleCnt="0"/>
      <dgm:spPr/>
    </dgm:pt>
    <dgm:pt modelId="{5A1DDB9C-855C-4103-83FE-D968DAD0B7D1}" type="pres">
      <dgm:prSet presAssocID="{DD0199AA-980D-4A91-AA55-EB70C579E7C4}" presName="composite" presStyleCnt="0"/>
      <dgm:spPr/>
    </dgm:pt>
    <dgm:pt modelId="{C957924E-55E5-4291-A918-DD3A3810337C}" type="pres">
      <dgm:prSet presAssocID="{DD0199AA-980D-4A91-AA55-EB70C579E7C4}" presName="parentText" presStyleLbl="alignNode1" presStyleIdx="1" presStyleCnt="3">
        <dgm:presLayoutVars>
          <dgm:chMax val="1"/>
          <dgm:bulletEnabled val="1"/>
        </dgm:presLayoutVars>
      </dgm:prSet>
      <dgm:spPr/>
      <dgm:t>
        <a:bodyPr/>
        <a:lstStyle/>
        <a:p>
          <a:endParaRPr lang="en-US"/>
        </a:p>
      </dgm:t>
    </dgm:pt>
    <dgm:pt modelId="{92EFC82F-3764-4DE7-9692-20279F487A68}" type="pres">
      <dgm:prSet presAssocID="{DD0199AA-980D-4A91-AA55-EB70C579E7C4}" presName="descendantText" presStyleLbl="alignAcc1" presStyleIdx="1" presStyleCnt="3">
        <dgm:presLayoutVars>
          <dgm:bulletEnabled val="1"/>
        </dgm:presLayoutVars>
      </dgm:prSet>
      <dgm:spPr/>
      <dgm:t>
        <a:bodyPr/>
        <a:lstStyle/>
        <a:p>
          <a:endParaRPr lang="en-US"/>
        </a:p>
      </dgm:t>
    </dgm:pt>
    <dgm:pt modelId="{0AF1DA59-6978-4C83-BB5E-716FD176F824}" type="pres">
      <dgm:prSet presAssocID="{E83DF1DD-5EF5-4960-9801-06776BD179E3}" presName="sp" presStyleCnt="0"/>
      <dgm:spPr/>
    </dgm:pt>
    <dgm:pt modelId="{AABA4E4C-E0C8-4E86-AB75-865BF5F9B241}" type="pres">
      <dgm:prSet presAssocID="{312F97C6-7365-4C6E-B4A5-91C763BE93C1}" presName="composite" presStyleCnt="0"/>
      <dgm:spPr/>
    </dgm:pt>
    <dgm:pt modelId="{833DE13B-2454-45A9-BCAB-E5E07A713ABA}" type="pres">
      <dgm:prSet presAssocID="{312F97C6-7365-4C6E-B4A5-91C763BE93C1}" presName="parentText" presStyleLbl="alignNode1" presStyleIdx="2" presStyleCnt="3" custLinFactNeighborX="-2359" custLinFactNeighborY="1651">
        <dgm:presLayoutVars>
          <dgm:chMax val="1"/>
          <dgm:bulletEnabled val="1"/>
        </dgm:presLayoutVars>
      </dgm:prSet>
      <dgm:spPr/>
      <dgm:t>
        <a:bodyPr/>
        <a:lstStyle/>
        <a:p>
          <a:endParaRPr lang="en-US"/>
        </a:p>
      </dgm:t>
    </dgm:pt>
    <dgm:pt modelId="{8B807DCB-0CF7-4DF3-A5AC-C98B0BB47401}" type="pres">
      <dgm:prSet presAssocID="{312F97C6-7365-4C6E-B4A5-91C763BE93C1}" presName="descendantText" presStyleLbl="alignAcc1" presStyleIdx="2" presStyleCnt="3">
        <dgm:presLayoutVars>
          <dgm:bulletEnabled val="1"/>
        </dgm:presLayoutVars>
      </dgm:prSet>
      <dgm:spPr/>
      <dgm:t>
        <a:bodyPr/>
        <a:lstStyle/>
        <a:p>
          <a:endParaRPr lang="en-US"/>
        </a:p>
      </dgm:t>
    </dgm:pt>
  </dgm:ptLst>
  <dgm:cxnLst>
    <dgm:cxn modelId="{C59AB2F9-D918-4793-B3F7-86445D0CD548}" srcId="{FBF79C5E-9A5C-471F-A153-F305483FD5E0}" destId="{312F97C6-7365-4C6E-B4A5-91C763BE93C1}" srcOrd="2" destOrd="0" parTransId="{086B5589-7E9A-46F6-B5CD-A696B6181500}" sibTransId="{89077F8D-990C-4028-A899-CE6E6F6F1840}"/>
    <dgm:cxn modelId="{BD7403A2-0B35-4FA1-905B-B75FB90493E7}" type="presOf" srcId="{DD0199AA-980D-4A91-AA55-EB70C579E7C4}" destId="{C957924E-55E5-4291-A918-DD3A3810337C}" srcOrd="0" destOrd="0" presId="urn:microsoft.com/office/officeart/2005/8/layout/chevron2"/>
    <dgm:cxn modelId="{42328CE7-CC22-4447-8410-41D476412DDB}" srcId="{DD0199AA-980D-4A91-AA55-EB70C579E7C4}" destId="{25EC1E64-88CC-4C22-B728-BDB47C50B3C9}" srcOrd="0" destOrd="0" parTransId="{CB0939E5-8201-472E-9B2F-9517083E61A5}" sibTransId="{2D9CFE9E-7655-4216-BA9D-CA6DFB36CB09}"/>
    <dgm:cxn modelId="{B445F123-E4A1-4B71-A9B2-F4721AA30825}" srcId="{312F97C6-7365-4C6E-B4A5-91C763BE93C1}" destId="{E286BEB3-6BEF-4FA1-8453-B79B5E51B4DC}" srcOrd="0" destOrd="0" parTransId="{23FE44A1-6DDF-4B70-AFBD-7210AB237008}" sibTransId="{32612A4F-F4B9-465B-BC3F-362099364616}"/>
    <dgm:cxn modelId="{CC742BB3-1CAD-4DF2-83A9-2C27572ABA6E}" type="presOf" srcId="{25EC1E64-88CC-4C22-B728-BDB47C50B3C9}" destId="{92EFC82F-3764-4DE7-9692-20279F487A68}" srcOrd="0" destOrd="0" presId="urn:microsoft.com/office/officeart/2005/8/layout/chevron2"/>
    <dgm:cxn modelId="{443B153D-9DE5-43F0-9BD2-1863F5BB8450}" type="presOf" srcId="{312F97C6-7365-4C6E-B4A5-91C763BE93C1}" destId="{833DE13B-2454-45A9-BCAB-E5E07A713ABA}" srcOrd="0" destOrd="0" presId="urn:microsoft.com/office/officeart/2005/8/layout/chevron2"/>
    <dgm:cxn modelId="{060EA5FF-74BB-4F9F-B32C-93CFD711FD5D}" type="presOf" srcId="{FBF79C5E-9A5C-471F-A153-F305483FD5E0}" destId="{77F0CA41-E96C-493B-A3EE-4342C7870C31}" srcOrd="0" destOrd="0" presId="urn:microsoft.com/office/officeart/2005/8/layout/chevron2"/>
    <dgm:cxn modelId="{FF6C60E8-1CAA-42EB-BC39-1849EA10358B}" srcId="{1C4F22BC-9D5A-4ECC-80B6-A813E72389F7}" destId="{DAFD2223-73A8-4A25-A14F-0E7011A30AFD}" srcOrd="0" destOrd="0" parTransId="{A7780FFD-DF69-4660-8153-0F232E2F0266}" sibTransId="{EEB3BE94-BCBC-4C67-B274-2F5EFE533F4A}"/>
    <dgm:cxn modelId="{C5AF7386-CDC2-4CE2-8811-7C563EA7CF69}" type="presOf" srcId="{E286BEB3-6BEF-4FA1-8453-B79B5E51B4DC}" destId="{8B807DCB-0CF7-4DF3-A5AC-C98B0BB47401}" srcOrd="0" destOrd="0" presId="urn:microsoft.com/office/officeart/2005/8/layout/chevron2"/>
    <dgm:cxn modelId="{95FFBB79-EBA6-4E9A-BA8C-57A464FFDB8B}" type="presOf" srcId="{DAFD2223-73A8-4A25-A14F-0E7011A30AFD}" destId="{7311E285-7FBC-477B-80F2-4144F7B2FEE0}" srcOrd="0" destOrd="0" presId="urn:microsoft.com/office/officeart/2005/8/layout/chevron2"/>
    <dgm:cxn modelId="{B45BE9DD-167E-4CC9-BE5D-55C8106859C2}" srcId="{FBF79C5E-9A5C-471F-A153-F305483FD5E0}" destId="{DD0199AA-980D-4A91-AA55-EB70C579E7C4}" srcOrd="1" destOrd="0" parTransId="{A9A25F6F-CC34-4DC3-A05E-789A2F7001FE}" sibTransId="{E83DF1DD-5EF5-4960-9801-06776BD179E3}"/>
    <dgm:cxn modelId="{808B282A-98F3-4C11-8AAE-6DD45B58284C}" srcId="{FBF79C5E-9A5C-471F-A153-F305483FD5E0}" destId="{1C4F22BC-9D5A-4ECC-80B6-A813E72389F7}" srcOrd="0" destOrd="0" parTransId="{50CC5426-4A84-4CF7-971C-C3D4EC640ED6}" sibTransId="{40B56606-8D9B-4213-BC32-CF5C6E147252}"/>
    <dgm:cxn modelId="{E01C2A7C-9542-4B0F-8068-7697748F4CA2}" type="presOf" srcId="{1C4F22BC-9D5A-4ECC-80B6-A813E72389F7}" destId="{6AE8DF92-4622-4FB7-99E1-8C21A56DC5A1}" srcOrd="0" destOrd="0" presId="urn:microsoft.com/office/officeart/2005/8/layout/chevron2"/>
    <dgm:cxn modelId="{948FEF87-CC4C-456D-85D0-6F41A396DDD7}" type="presParOf" srcId="{77F0CA41-E96C-493B-A3EE-4342C7870C31}" destId="{C4127CC8-311D-469A-BAAE-7968E01E8FEF}" srcOrd="0" destOrd="0" presId="urn:microsoft.com/office/officeart/2005/8/layout/chevron2"/>
    <dgm:cxn modelId="{4CD9EB73-463E-4A3B-8137-8134E8E806F2}" type="presParOf" srcId="{C4127CC8-311D-469A-BAAE-7968E01E8FEF}" destId="{6AE8DF92-4622-4FB7-99E1-8C21A56DC5A1}" srcOrd="0" destOrd="0" presId="urn:microsoft.com/office/officeart/2005/8/layout/chevron2"/>
    <dgm:cxn modelId="{AB96783F-A464-4454-936F-D810835481B3}" type="presParOf" srcId="{C4127CC8-311D-469A-BAAE-7968E01E8FEF}" destId="{7311E285-7FBC-477B-80F2-4144F7B2FEE0}" srcOrd="1" destOrd="0" presId="urn:microsoft.com/office/officeart/2005/8/layout/chevron2"/>
    <dgm:cxn modelId="{F9C8411F-1B93-4EC0-9143-0D2F4BE14C96}" type="presParOf" srcId="{77F0CA41-E96C-493B-A3EE-4342C7870C31}" destId="{685762EA-1F30-4D92-816A-C211D00EC94A}" srcOrd="1" destOrd="0" presId="urn:microsoft.com/office/officeart/2005/8/layout/chevron2"/>
    <dgm:cxn modelId="{9FC36EC9-9BE5-429B-B575-FAB408A5BBB2}" type="presParOf" srcId="{77F0CA41-E96C-493B-A3EE-4342C7870C31}" destId="{5A1DDB9C-855C-4103-83FE-D968DAD0B7D1}" srcOrd="2" destOrd="0" presId="urn:microsoft.com/office/officeart/2005/8/layout/chevron2"/>
    <dgm:cxn modelId="{C527D91A-DAED-45FE-A3CD-95072A59AC7C}" type="presParOf" srcId="{5A1DDB9C-855C-4103-83FE-D968DAD0B7D1}" destId="{C957924E-55E5-4291-A918-DD3A3810337C}" srcOrd="0" destOrd="0" presId="urn:microsoft.com/office/officeart/2005/8/layout/chevron2"/>
    <dgm:cxn modelId="{E0F5CB79-1D1C-4EB2-B17A-FE092CE75DAF}" type="presParOf" srcId="{5A1DDB9C-855C-4103-83FE-D968DAD0B7D1}" destId="{92EFC82F-3764-4DE7-9692-20279F487A68}" srcOrd="1" destOrd="0" presId="urn:microsoft.com/office/officeart/2005/8/layout/chevron2"/>
    <dgm:cxn modelId="{594FE9B4-CC41-4BDA-9A33-E3ECE03555F7}" type="presParOf" srcId="{77F0CA41-E96C-493B-A3EE-4342C7870C31}" destId="{0AF1DA59-6978-4C83-BB5E-716FD176F824}" srcOrd="3" destOrd="0" presId="urn:microsoft.com/office/officeart/2005/8/layout/chevron2"/>
    <dgm:cxn modelId="{386BB512-7CB0-495E-A037-43E37B476B84}" type="presParOf" srcId="{77F0CA41-E96C-493B-A3EE-4342C7870C31}" destId="{AABA4E4C-E0C8-4E86-AB75-865BF5F9B241}" srcOrd="4" destOrd="0" presId="urn:microsoft.com/office/officeart/2005/8/layout/chevron2"/>
    <dgm:cxn modelId="{E51D9D55-D72C-4F4A-B6B8-352F04F05F54}" type="presParOf" srcId="{AABA4E4C-E0C8-4E86-AB75-865BF5F9B241}" destId="{833DE13B-2454-45A9-BCAB-E5E07A713ABA}" srcOrd="0" destOrd="0" presId="urn:microsoft.com/office/officeart/2005/8/layout/chevron2"/>
    <dgm:cxn modelId="{AF3FDFA9-17E3-4EF8-9327-FEAE2F02525C}" type="presParOf" srcId="{AABA4E4C-E0C8-4E86-AB75-865BF5F9B241}" destId="{8B807DCB-0CF7-4DF3-A5AC-C98B0BB4740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F33831-05EB-42CD-A0CB-AD90F7328DCC}"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802E0A0D-6184-470F-8313-1959B48183D5}">
      <dgm:prSet phldrT="[Text]" custT="1"/>
      <dgm:spPr/>
      <dgm:t>
        <a:bodyPr/>
        <a:lstStyle/>
        <a:p>
          <a:endParaRPr lang="en-US" sz="1900" smtClean="0">
            <a:latin typeface="Times New Roman" panose="02020603050405020304" pitchFamily="18" charset="0"/>
            <a:cs typeface="Times New Roman" panose="02020603050405020304" pitchFamily="18" charset="0"/>
          </a:endParaRPr>
        </a:p>
        <a:p>
          <a:r>
            <a:rPr lang="en-US" sz="1900" smtClean="0">
              <a:latin typeface="Times New Roman" panose="02020603050405020304" pitchFamily="18" charset="0"/>
              <a:cs typeface="Times New Roman" panose="02020603050405020304" pitchFamily="18" charset="0"/>
            </a:rPr>
            <a:t>Tổ chức cho thí sinh đăng ký nhập học </a:t>
          </a:r>
          <a:r>
            <a:rPr lang="en-US" sz="1900" i="1" smtClean="0">
              <a:solidFill>
                <a:schemeClr val="accent1"/>
              </a:solidFill>
              <a:latin typeface="Times New Roman" panose="02020603050405020304" pitchFamily="18" charset="0"/>
              <a:cs typeface="Times New Roman" panose="02020603050405020304" pitchFamily="18" charset="0"/>
            </a:rPr>
            <a:t>trực tuyến/trực tiếp </a:t>
          </a:r>
          <a:r>
            <a:rPr lang="en-US" sz="1900" smtClean="0">
              <a:latin typeface="Times New Roman" panose="02020603050405020304" pitchFamily="18" charset="0"/>
              <a:cs typeface="Times New Roman" panose="02020603050405020304" pitchFamily="18" charset="0"/>
            </a:rPr>
            <a:t>đồng thời cung cấp các thông tin cá nhân cần thiết của học sinh để nhập vào CSDL ngành và các phần mềm quản lý trường học</a:t>
          </a:r>
          <a:endParaRPr lang="en-US" sz="1900"/>
        </a:p>
      </dgm:t>
    </dgm:pt>
    <dgm:pt modelId="{AAA7BCED-7CC5-402F-926F-20F5723D2D35}" type="parTrans" cxnId="{7AF17537-410B-4CCF-A6BF-645AE564B76A}">
      <dgm:prSet/>
      <dgm:spPr/>
      <dgm:t>
        <a:bodyPr/>
        <a:lstStyle/>
        <a:p>
          <a:endParaRPr lang="en-US"/>
        </a:p>
      </dgm:t>
    </dgm:pt>
    <dgm:pt modelId="{B9F71B10-36DE-4C59-9264-C06B9DD46FD5}" type="sibTrans" cxnId="{7AF17537-410B-4CCF-A6BF-645AE564B76A}">
      <dgm:prSet/>
      <dgm:spPr/>
      <dgm:t>
        <a:bodyPr/>
        <a:lstStyle/>
        <a:p>
          <a:endParaRPr lang="en-US"/>
        </a:p>
      </dgm:t>
    </dgm:pt>
    <dgm:pt modelId="{F7CB9335-B04F-4749-90E8-39BEBF43AB45}">
      <dgm:prSet phldrT="[Text]" custT="1"/>
      <dgm:spPr/>
      <dgm:t>
        <a:bodyPr/>
        <a:lstStyle/>
        <a:p>
          <a:r>
            <a:rPr lang="en-US" sz="2000" smtClean="0">
              <a:latin typeface="Times New Roman" panose="02020603050405020304" pitchFamily="18" charset="0"/>
              <a:cs typeface="Times New Roman" panose="02020603050405020304" pitchFamily="18" charset="0"/>
            </a:rPr>
            <a:t>Các trường hợp trúng tuyển nhưng không nhập học, HĐ Tuyển sinh phải liên hệ với thí sinh và </a:t>
          </a:r>
          <a:r>
            <a:rPr lang="en-US" sz="2000" b="1" smtClean="0">
              <a:latin typeface="Times New Roman" panose="02020603050405020304" pitchFamily="18" charset="0"/>
              <a:cs typeface="Times New Roman" panose="02020603050405020304" pitchFamily="18" charset="0"/>
            </a:rPr>
            <a:t>ghi rõ lý do không nhập học </a:t>
          </a:r>
          <a:r>
            <a:rPr lang="en-US" sz="2000" smtClean="0">
              <a:latin typeface="Times New Roman" panose="02020603050405020304" pitchFamily="18" charset="0"/>
              <a:cs typeface="Times New Roman" panose="02020603050405020304" pitchFamily="18" charset="0"/>
            </a:rPr>
            <a:t>khi báo cáo về Sở GDĐT</a:t>
          </a:r>
          <a:endParaRPr lang="en-US" sz="2000"/>
        </a:p>
      </dgm:t>
    </dgm:pt>
    <dgm:pt modelId="{83B699C6-55F5-46DD-BAA6-AC93A2BA5C6D}" type="parTrans" cxnId="{C2AEF8C2-313D-47D0-AE51-C0914BE0A7E2}">
      <dgm:prSet/>
      <dgm:spPr/>
      <dgm:t>
        <a:bodyPr/>
        <a:lstStyle/>
        <a:p>
          <a:endParaRPr lang="en-US"/>
        </a:p>
      </dgm:t>
    </dgm:pt>
    <dgm:pt modelId="{88957EF7-59AE-4107-8A6C-378487B1CEDF}" type="sibTrans" cxnId="{C2AEF8C2-313D-47D0-AE51-C0914BE0A7E2}">
      <dgm:prSet/>
      <dgm:spPr/>
      <dgm:t>
        <a:bodyPr/>
        <a:lstStyle/>
        <a:p>
          <a:endParaRPr lang="en-US"/>
        </a:p>
      </dgm:t>
    </dgm:pt>
    <dgm:pt modelId="{70882966-A002-45CF-B323-046DD710F4D4}">
      <dgm:prSet phldrT="[Text]" custT="1"/>
      <dgm:spPr/>
      <dgm:t>
        <a:bodyPr/>
        <a:lstStyle/>
        <a:p>
          <a:r>
            <a:rPr lang="en-US" sz="2000" smtClean="0">
              <a:latin typeface="Times New Roman" panose="02020603050405020304" pitchFamily="18" charset="0"/>
              <a:cs typeface="Times New Roman" panose="02020603050405020304" pitchFamily="18" charset="0"/>
            </a:rPr>
            <a:t>Báo cáo danh sách học sinh nhập học về Sở GDĐT: </a:t>
          </a:r>
          <a:r>
            <a:rPr lang="en-US" sz="2000" b="1" smtClean="0">
              <a:latin typeface="Times New Roman" panose="02020603050405020304" pitchFamily="18" charset="0"/>
              <a:cs typeface="Times New Roman" panose="02020603050405020304" pitchFamily="18" charset="0"/>
            </a:rPr>
            <a:t>01 File danh sách nhập học (theo mẫu) và 01 File scan có xác nhận của lãnh đạo HĐ Tuyển sinh</a:t>
          </a:r>
          <a:endParaRPr lang="en-US" sz="2000" b="1"/>
        </a:p>
      </dgm:t>
    </dgm:pt>
    <dgm:pt modelId="{78BAE722-E080-4419-AD63-8BC07552225C}" type="parTrans" cxnId="{526C574B-FA86-4047-B20B-B1F939AABC7D}">
      <dgm:prSet/>
      <dgm:spPr/>
      <dgm:t>
        <a:bodyPr/>
        <a:lstStyle/>
        <a:p>
          <a:endParaRPr lang="en-US"/>
        </a:p>
      </dgm:t>
    </dgm:pt>
    <dgm:pt modelId="{A8D42551-7601-4CEC-8F2C-4ED7DE897CC6}" type="sibTrans" cxnId="{526C574B-FA86-4047-B20B-B1F939AABC7D}">
      <dgm:prSet/>
      <dgm:spPr/>
      <dgm:t>
        <a:bodyPr/>
        <a:lstStyle/>
        <a:p>
          <a:endParaRPr lang="en-US"/>
        </a:p>
      </dgm:t>
    </dgm:pt>
    <dgm:pt modelId="{F66414B2-B02C-4B3D-BC3B-0535EB8A5683}" type="pres">
      <dgm:prSet presAssocID="{A2F33831-05EB-42CD-A0CB-AD90F7328DCC}" presName="Name0" presStyleCnt="0">
        <dgm:presLayoutVars>
          <dgm:chMax val="11"/>
          <dgm:chPref val="11"/>
          <dgm:dir/>
          <dgm:resizeHandles/>
        </dgm:presLayoutVars>
      </dgm:prSet>
      <dgm:spPr/>
      <dgm:t>
        <a:bodyPr/>
        <a:lstStyle/>
        <a:p>
          <a:endParaRPr lang="en-US"/>
        </a:p>
      </dgm:t>
    </dgm:pt>
    <dgm:pt modelId="{6936083A-38C7-45C3-802B-FB3CC30A66AA}" type="pres">
      <dgm:prSet presAssocID="{70882966-A002-45CF-B323-046DD710F4D4}" presName="Accent3" presStyleCnt="0"/>
      <dgm:spPr/>
    </dgm:pt>
    <dgm:pt modelId="{DE982E5A-15A9-4B17-9475-7CCBCD4711D4}" type="pres">
      <dgm:prSet presAssocID="{70882966-A002-45CF-B323-046DD710F4D4}" presName="Accent" presStyleLbl="node1" presStyleIdx="0" presStyleCnt="3"/>
      <dgm:spPr/>
    </dgm:pt>
    <dgm:pt modelId="{3C39C2DA-44FF-46D0-AB7A-08E2157F561F}" type="pres">
      <dgm:prSet presAssocID="{70882966-A002-45CF-B323-046DD710F4D4}" presName="ParentBackground3" presStyleCnt="0"/>
      <dgm:spPr/>
    </dgm:pt>
    <dgm:pt modelId="{0E7D559C-F34A-4EB8-B9A1-FE8FDD587029}" type="pres">
      <dgm:prSet presAssocID="{70882966-A002-45CF-B323-046DD710F4D4}" presName="ParentBackground" presStyleLbl="fgAcc1" presStyleIdx="0" presStyleCnt="3"/>
      <dgm:spPr/>
      <dgm:t>
        <a:bodyPr/>
        <a:lstStyle/>
        <a:p>
          <a:endParaRPr lang="en-US"/>
        </a:p>
      </dgm:t>
    </dgm:pt>
    <dgm:pt modelId="{52A77F78-E1AF-4CA8-B33C-EE0D3BA4BB25}" type="pres">
      <dgm:prSet presAssocID="{70882966-A002-45CF-B323-046DD710F4D4}" presName="Parent3" presStyleLbl="revTx" presStyleIdx="0" presStyleCnt="0">
        <dgm:presLayoutVars>
          <dgm:chMax val="1"/>
          <dgm:chPref val="1"/>
          <dgm:bulletEnabled val="1"/>
        </dgm:presLayoutVars>
      </dgm:prSet>
      <dgm:spPr/>
      <dgm:t>
        <a:bodyPr/>
        <a:lstStyle/>
        <a:p>
          <a:endParaRPr lang="en-US"/>
        </a:p>
      </dgm:t>
    </dgm:pt>
    <dgm:pt modelId="{4C24A465-5D72-4F83-996C-6468E8B8AB25}" type="pres">
      <dgm:prSet presAssocID="{F7CB9335-B04F-4749-90E8-39BEBF43AB45}" presName="Accent2" presStyleCnt="0"/>
      <dgm:spPr/>
    </dgm:pt>
    <dgm:pt modelId="{AB4BE539-C117-481D-9848-B067630219DF}" type="pres">
      <dgm:prSet presAssocID="{F7CB9335-B04F-4749-90E8-39BEBF43AB45}" presName="Accent" presStyleLbl="node1" presStyleIdx="1" presStyleCnt="3"/>
      <dgm:spPr/>
    </dgm:pt>
    <dgm:pt modelId="{BAB20747-3C6D-4E5C-A274-BEBF89D46B73}" type="pres">
      <dgm:prSet presAssocID="{F7CB9335-B04F-4749-90E8-39BEBF43AB45}" presName="ParentBackground2" presStyleCnt="0"/>
      <dgm:spPr/>
    </dgm:pt>
    <dgm:pt modelId="{38F3DDCD-778A-4FE9-8055-BF2ABF71E183}" type="pres">
      <dgm:prSet presAssocID="{F7CB9335-B04F-4749-90E8-39BEBF43AB45}" presName="ParentBackground" presStyleLbl="fgAcc1" presStyleIdx="1" presStyleCnt="3"/>
      <dgm:spPr/>
      <dgm:t>
        <a:bodyPr/>
        <a:lstStyle/>
        <a:p>
          <a:endParaRPr lang="en-US"/>
        </a:p>
      </dgm:t>
    </dgm:pt>
    <dgm:pt modelId="{6D40320E-3CFC-4F47-8423-5DB2209FC2E9}" type="pres">
      <dgm:prSet presAssocID="{F7CB9335-B04F-4749-90E8-39BEBF43AB45}" presName="Parent2" presStyleLbl="revTx" presStyleIdx="0" presStyleCnt="0">
        <dgm:presLayoutVars>
          <dgm:chMax val="1"/>
          <dgm:chPref val="1"/>
          <dgm:bulletEnabled val="1"/>
        </dgm:presLayoutVars>
      </dgm:prSet>
      <dgm:spPr/>
      <dgm:t>
        <a:bodyPr/>
        <a:lstStyle/>
        <a:p>
          <a:endParaRPr lang="en-US"/>
        </a:p>
      </dgm:t>
    </dgm:pt>
    <dgm:pt modelId="{99CBC089-7C46-4B93-AEB0-D6DCB6DE7C89}" type="pres">
      <dgm:prSet presAssocID="{802E0A0D-6184-470F-8313-1959B48183D5}" presName="Accent1" presStyleCnt="0"/>
      <dgm:spPr/>
    </dgm:pt>
    <dgm:pt modelId="{B4681891-1400-405C-AB95-A5F972D1DFE7}" type="pres">
      <dgm:prSet presAssocID="{802E0A0D-6184-470F-8313-1959B48183D5}" presName="Accent" presStyleLbl="node1" presStyleIdx="2" presStyleCnt="3" custScaleX="100016" custScaleY="97647"/>
      <dgm:spPr/>
    </dgm:pt>
    <dgm:pt modelId="{8E7D8544-EBB2-44B9-9F0B-C0A8F3EEC368}" type="pres">
      <dgm:prSet presAssocID="{802E0A0D-6184-470F-8313-1959B48183D5}" presName="ParentBackground1" presStyleCnt="0"/>
      <dgm:spPr/>
    </dgm:pt>
    <dgm:pt modelId="{DE622BE6-E9A9-4D79-87CE-47E87858AFCD}" type="pres">
      <dgm:prSet presAssocID="{802E0A0D-6184-470F-8313-1959B48183D5}" presName="ParentBackground" presStyleLbl="fgAcc1" presStyleIdx="2" presStyleCnt="3"/>
      <dgm:spPr/>
      <dgm:t>
        <a:bodyPr/>
        <a:lstStyle/>
        <a:p>
          <a:endParaRPr lang="en-US"/>
        </a:p>
      </dgm:t>
    </dgm:pt>
    <dgm:pt modelId="{EAC7BCD5-A1A8-475A-941D-F2B84440A3EB}" type="pres">
      <dgm:prSet presAssocID="{802E0A0D-6184-470F-8313-1959B48183D5}" presName="Parent1" presStyleLbl="revTx" presStyleIdx="0" presStyleCnt="0">
        <dgm:presLayoutVars>
          <dgm:chMax val="1"/>
          <dgm:chPref val="1"/>
          <dgm:bulletEnabled val="1"/>
        </dgm:presLayoutVars>
      </dgm:prSet>
      <dgm:spPr/>
      <dgm:t>
        <a:bodyPr/>
        <a:lstStyle/>
        <a:p>
          <a:endParaRPr lang="en-US"/>
        </a:p>
      </dgm:t>
    </dgm:pt>
  </dgm:ptLst>
  <dgm:cxnLst>
    <dgm:cxn modelId="{C2AEF8C2-313D-47D0-AE51-C0914BE0A7E2}" srcId="{A2F33831-05EB-42CD-A0CB-AD90F7328DCC}" destId="{F7CB9335-B04F-4749-90E8-39BEBF43AB45}" srcOrd="1" destOrd="0" parTransId="{83B699C6-55F5-46DD-BAA6-AC93A2BA5C6D}" sibTransId="{88957EF7-59AE-4107-8A6C-378487B1CEDF}"/>
    <dgm:cxn modelId="{101F61CC-FEFC-4BB5-96DF-22567874F4C1}" type="presOf" srcId="{70882966-A002-45CF-B323-046DD710F4D4}" destId="{0E7D559C-F34A-4EB8-B9A1-FE8FDD587029}" srcOrd="0" destOrd="0" presId="urn:microsoft.com/office/officeart/2011/layout/CircleProcess"/>
    <dgm:cxn modelId="{412D7DFD-4418-4BE0-8A26-92128FA7FD8D}" type="presOf" srcId="{F7CB9335-B04F-4749-90E8-39BEBF43AB45}" destId="{38F3DDCD-778A-4FE9-8055-BF2ABF71E183}" srcOrd="0" destOrd="0" presId="urn:microsoft.com/office/officeart/2011/layout/CircleProcess"/>
    <dgm:cxn modelId="{547B0070-70EE-4165-B754-DA50EBEA0E44}" type="presOf" srcId="{802E0A0D-6184-470F-8313-1959B48183D5}" destId="{DE622BE6-E9A9-4D79-87CE-47E87858AFCD}" srcOrd="0" destOrd="0" presId="urn:microsoft.com/office/officeart/2011/layout/CircleProcess"/>
    <dgm:cxn modelId="{526C574B-FA86-4047-B20B-B1F939AABC7D}" srcId="{A2F33831-05EB-42CD-A0CB-AD90F7328DCC}" destId="{70882966-A002-45CF-B323-046DD710F4D4}" srcOrd="2" destOrd="0" parTransId="{78BAE722-E080-4419-AD63-8BC07552225C}" sibTransId="{A8D42551-7601-4CEC-8F2C-4ED7DE897CC6}"/>
    <dgm:cxn modelId="{7EB0B37F-F7FF-4091-B79E-B761C7356C51}" type="presOf" srcId="{70882966-A002-45CF-B323-046DD710F4D4}" destId="{52A77F78-E1AF-4CA8-B33C-EE0D3BA4BB25}" srcOrd="1" destOrd="0" presId="urn:microsoft.com/office/officeart/2011/layout/CircleProcess"/>
    <dgm:cxn modelId="{7AF17537-410B-4CCF-A6BF-645AE564B76A}" srcId="{A2F33831-05EB-42CD-A0CB-AD90F7328DCC}" destId="{802E0A0D-6184-470F-8313-1959B48183D5}" srcOrd="0" destOrd="0" parTransId="{AAA7BCED-7CC5-402F-926F-20F5723D2D35}" sibTransId="{B9F71B10-36DE-4C59-9264-C06B9DD46FD5}"/>
    <dgm:cxn modelId="{4D56AF84-162D-4413-AB8B-B1724905BABD}" type="presOf" srcId="{A2F33831-05EB-42CD-A0CB-AD90F7328DCC}" destId="{F66414B2-B02C-4B3D-BC3B-0535EB8A5683}" srcOrd="0" destOrd="0" presId="urn:microsoft.com/office/officeart/2011/layout/CircleProcess"/>
    <dgm:cxn modelId="{528AEE89-75F5-46AB-99D4-27EF448B9E11}" type="presOf" srcId="{802E0A0D-6184-470F-8313-1959B48183D5}" destId="{EAC7BCD5-A1A8-475A-941D-F2B84440A3EB}" srcOrd="1" destOrd="0" presId="urn:microsoft.com/office/officeart/2011/layout/CircleProcess"/>
    <dgm:cxn modelId="{677CDC9A-D033-44AA-B80F-6C07F152825F}" type="presOf" srcId="{F7CB9335-B04F-4749-90E8-39BEBF43AB45}" destId="{6D40320E-3CFC-4F47-8423-5DB2209FC2E9}" srcOrd="1" destOrd="0" presId="urn:microsoft.com/office/officeart/2011/layout/CircleProcess"/>
    <dgm:cxn modelId="{5CCBE0DF-5B10-4FFB-B3DE-BF9FD91507F6}" type="presParOf" srcId="{F66414B2-B02C-4B3D-BC3B-0535EB8A5683}" destId="{6936083A-38C7-45C3-802B-FB3CC30A66AA}" srcOrd="0" destOrd="0" presId="urn:microsoft.com/office/officeart/2011/layout/CircleProcess"/>
    <dgm:cxn modelId="{14585EA2-A17E-435D-927A-8990EAAB2697}" type="presParOf" srcId="{6936083A-38C7-45C3-802B-FB3CC30A66AA}" destId="{DE982E5A-15A9-4B17-9475-7CCBCD4711D4}" srcOrd="0" destOrd="0" presId="urn:microsoft.com/office/officeart/2011/layout/CircleProcess"/>
    <dgm:cxn modelId="{697E6282-F38D-4DA5-A1C4-1F4FEDDEFA31}" type="presParOf" srcId="{F66414B2-B02C-4B3D-BC3B-0535EB8A5683}" destId="{3C39C2DA-44FF-46D0-AB7A-08E2157F561F}" srcOrd="1" destOrd="0" presId="urn:microsoft.com/office/officeart/2011/layout/CircleProcess"/>
    <dgm:cxn modelId="{07B99F2C-FF59-45A8-9D33-CD84D362100E}" type="presParOf" srcId="{3C39C2DA-44FF-46D0-AB7A-08E2157F561F}" destId="{0E7D559C-F34A-4EB8-B9A1-FE8FDD587029}" srcOrd="0" destOrd="0" presId="urn:microsoft.com/office/officeart/2011/layout/CircleProcess"/>
    <dgm:cxn modelId="{46FCAAE2-C59A-4572-9CF3-D80E2A0FB5D7}" type="presParOf" srcId="{F66414B2-B02C-4B3D-BC3B-0535EB8A5683}" destId="{52A77F78-E1AF-4CA8-B33C-EE0D3BA4BB25}" srcOrd="2" destOrd="0" presId="urn:microsoft.com/office/officeart/2011/layout/CircleProcess"/>
    <dgm:cxn modelId="{52BF178D-9B78-4AA6-8297-BF8296A839F4}" type="presParOf" srcId="{F66414B2-B02C-4B3D-BC3B-0535EB8A5683}" destId="{4C24A465-5D72-4F83-996C-6468E8B8AB25}" srcOrd="3" destOrd="0" presId="urn:microsoft.com/office/officeart/2011/layout/CircleProcess"/>
    <dgm:cxn modelId="{43BC2A7E-07D6-4BF3-B326-F1F8EAB7F6FD}" type="presParOf" srcId="{4C24A465-5D72-4F83-996C-6468E8B8AB25}" destId="{AB4BE539-C117-481D-9848-B067630219DF}" srcOrd="0" destOrd="0" presId="urn:microsoft.com/office/officeart/2011/layout/CircleProcess"/>
    <dgm:cxn modelId="{66F18D31-6390-4F99-8057-FD368E14BFAC}" type="presParOf" srcId="{F66414B2-B02C-4B3D-BC3B-0535EB8A5683}" destId="{BAB20747-3C6D-4E5C-A274-BEBF89D46B73}" srcOrd="4" destOrd="0" presId="urn:microsoft.com/office/officeart/2011/layout/CircleProcess"/>
    <dgm:cxn modelId="{F3C6DD84-9FBD-4B79-9143-5ABEF0FF217E}" type="presParOf" srcId="{BAB20747-3C6D-4E5C-A274-BEBF89D46B73}" destId="{38F3DDCD-778A-4FE9-8055-BF2ABF71E183}" srcOrd="0" destOrd="0" presId="urn:microsoft.com/office/officeart/2011/layout/CircleProcess"/>
    <dgm:cxn modelId="{D1C44E47-682F-4161-A6B0-7D045A987161}" type="presParOf" srcId="{F66414B2-B02C-4B3D-BC3B-0535EB8A5683}" destId="{6D40320E-3CFC-4F47-8423-5DB2209FC2E9}" srcOrd="5" destOrd="0" presId="urn:microsoft.com/office/officeart/2011/layout/CircleProcess"/>
    <dgm:cxn modelId="{8F97BF40-5082-4297-B5F2-BCA2F9C25FAB}" type="presParOf" srcId="{F66414B2-B02C-4B3D-BC3B-0535EB8A5683}" destId="{99CBC089-7C46-4B93-AEB0-D6DCB6DE7C89}" srcOrd="6" destOrd="0" presId="urn:microsoft.com/office/officeart/2011/layout/CircleProcess"/>
    <dgm:cxn modelId="{4B8E9267-CAB2-4763-9927-F53F2AF6E102}" type="presParOf" srcId="{99CBC089-7C46-4B93-AEB0-D6DCB6DE7C89}" destId="{B4681891-1400-405C-AB95-A5F972D1DFE7}" srcOrd="0" destOrd="0" presId="urn:microsoft.com/office/officeart/2011/layout/CircleProcess"/>
    <dgm:cxn modelId="{515E7802-7F24-4F62-B508-DFCBD32D9351}" type="presParOf" srcId="{F66414B2-B02C-4B3D-BC3B-0535EB8A5683}" destId="{8E7D8544-EBB2-44B9-9F0B-C0A8F3EEC368}" srcOrd="7" destOrd="0" presId="urn:microsoft.com/office/officeart/2011/layout/CircleProcess"/>
    <dgm:cxn modelId="{B748D424-82BB-40CD-B997-E01DCED29297}" type="presParOf" srcId="{8E7D8544-EBB2-44B9-9F0B-C0A8F3EEC368}" destId="{DE622BE6-E9A9-4D79-87CE-47E87858AFCD}" srcOrd="0" destOrd="0" presId="urn:microsoft.com/office/officeart/2011/layout/CircleProcess"/>
    <dgm:cxn modelId="{F094CB00-D82E-4784-8823-B2B02D7268FB}" type="presParOf" srcId="{F66414B2-B02C-4B3D-BC3B-0535EB8A5683}" destId="{EAC7BCD5-A1A8-475A-941D-F2B84440A3EB}"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9BF17-E20E-41B9-BC51-98BC8240B66B}">
      <dsp:nvSpPr>
        <dsp:cNvPr id="0" name=""/>
        <dsp:cNvSpPr/>
      </dsp:nvSpPr>
      <dsp:spPr>
        <a:xfrm>
          <a:off x="-5759562" y="-881729"/>
          <a:ext cx="6858398" cy="6858398"/>
        </a:xfrm>
        <a:prstGeom prst="blockArc">
          <a:avLst>
            <a:gd name="adj1" fmla="val 18900000"/>
            <a:gd name="adj2" fmla="val 2700000"/>
            <a:gd name="adj3" fmla="val 31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197459-C78F-4B85-9D7E-F7DD28B6537C}">
      <dsp:nvSpPr>
        <dsp:cNvPr id="0" name=""/>
        <dsp:cNvSpPr/>
      </dsp:nvSpPr>
      <dsp:spPr>
        <a:xfrm>
          <a:off x="707177" y="509493"/>
          <a:ext cx="10127133" cy="10189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822" tIns="55880" rIns="55880" bIns="55880" numCol="1" spcCol="1270" anchor="ctr" anchorCtr="0">
          <a:noAutofit/>
        </a:bodyPr>
        <a:lstStyle/>
        <a:p>
          <a:pPr lvl="0" algn="l"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Một số mới trong công tác tiếp nhận hồ sơ tuyển sinh vào lớp 6 tạo nguồn, lớp 6 tăng cường Tiếng Anh</a:t>
          </a:r>
          <a:endParaRPr lang="en-US" sz="2200" kern="1200">
            <a:latin typeface="Times New Roman" panose="02020603050405020304" pitchFamily="18" charset="0"/>
            <a:cs typeface="Times New Roman" panose="02020603050405020304" pitchFamily="18" charset="0"/>
          </a:endParaRPr>
        </a:p>
      </dsp:txBody>
      <dsp:txXfrm>
        <a:off x="707177" y="509493"/>
        <a:ext cx="10127133" cy="1018987"/>
      </dsp:txXfrm>
    </dsp:sp>
    <dsp:sp modelId="{7301B212-6FC0-41C9-90E3-5DB92AE21CDA}">
      <dsp:nvSpPr>
        <dsp:cNvPr id="0" name=""/>
        <dsp:cNvSpPr/>
      </dsp:nvSpPr>
      <dsp:spPr>
        <a:xfrm>
          <a:off x="70310" y="382120"/>
          <a:ext cx="1273734" cy="127373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FB6F09-C32A-4BE4-9613-F2310271C350}">
      <dsp:nvSpPr>
        <dsp:cNvPr id="0" name=""/>
        <dsp:cNvSpPr/>
      </dsp:nvSpPr>
      <dsp:spPr>
        <a:xfrm>
          <a:off x="1077579" y="2037975"/>
          <a:ext cx="9756731" cy="10189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822" tIns="55880" rIns="55880" bIns="55880" numCol="1" spcCol="1270" anchor="ctr" anchorCtr="0">
          <a:noAutofit/>
        </a:bodyPr>
        <a:lstStyle/>
        <a:p>
          <a:pPr lvl="0" algn="l"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Một số Điểm mới trong công tác đăng ký dự thi, thu nhận hồ sơ Kỳ thi tuyển sinh vào lớp 10 THPT năm học 2023-2024</a:t>
          </a:r>
          <a:endParaRPr lang="en-US" sz="2200" kern="1200">
            <a:latin typeface="Times New Roman" panose="02020603050405020304" pitchFamily="18" charset="0"/>
            <a:cs typeface="Times New Roman" panose="02020603050405020304" pitchFamily="18" charset="0"/>
          </a:endParaRPr>
        </a:p>
      </dsp:txBody>
      <dsp:txXfrm>
        <a:off x="1077579" y="2037975"/>
        <a:ext cx="9756731" cy="1018987"/>
      </dsp:txXfrm>
    </dsp:sp>
    <dsp:sp modelId="{4FAD14B6-E109-4A60-91BE-C9116A853F66}">
      <dsp:nvSpPr>
        <dsp:cNvPr id="0" name=""/>
        <dsp:cNvSpPr/>
      </dsp:nvSpPr>
      <dsp:spPr>
        <a:xfrm>
          <a:off x="440712" y="1910602"/>
          <a:ext cx="1273734" cy="127373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3BEB29-43B9-4B02-BB41-AACABF2611AA}">
      <dsp:nvSpPr>
        <dsp:cNvPr id="0" name=""/>
        <dsp:cNvSpPr/>
      </dsp:nvSpPr>
      <dsp:spPr>
        <a:xfrm>
          <a:off x="707177" y="3566457"/>
          <a:ext cx="10127133" cy="10189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822" tIns="55880" rIns="55880" bIns="55880" numCol="1" spcCol="1270" anchor="ctr" anchorCtr="0">
          <a:noAutofit/>
        </a:bodyPr>
        <a:lstStyle/>
        <a:p>
          <a:pPr lvl="0" algn="l"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 Triển khai công tác nhập dữ liệu thi tuyển sinh 10 THPT</a:t>
          </a:r>
        </a:p>
        <a:p>
          <a:pPr lvl="0" algn="l"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 Sử dụng tài khoản xác minh chứng chỉ Tiếng Anh trong cộng điểm khuyến khích</a:t>
          </a:r>
          <a:endParaRPr lang="en-US" sz="2200" kern="1200">
            <a:latin typeface="Times New Roman" panose="02020603050405020304" pitchFamily="18" charset="0"/>
            <a:cs typeface="Times New Roman" panose="02020603050405020304" pitchFamily="18" charset="0"/>
          </a:endParaRPr>
        </a:p>
      </dsp:txBody>
      <dsp:txXfrm>
        <a:off x="707177" y="3566457"/>
        <a:ext cx="10127133" cy="1018987"/>
      </dsp:txXfrm>
    </dsp:sp>
    <dsp:sp modelId="{3F0F9DD2-356A-4699-A0BE-6F626E555070}">
      <dsp:nvSpPr>
        <dsp:cNvPr id="0" name=""/>
        <dsp:cNvSpPr/>
      </dsp:nvSpPr>
      <dsp:spPr>
        <a:xfrm>
          <a:off x="70310" y="3439083"/>
          <a:ext cx="1273734" cy="12737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CF02E-0D3A-41A4-8623-32D89D11A384}">
      <dsp:nvSpPr>
        <dsp:cNvPr id="0" name=""/>
        <dsp:cNvSpPr/>
      </dsp:nvSpPr>
      <dsp:spPr>
        <a:xfrm>
          <a:off x="1784984" y="75661"/>
          <a:ext cx="3955465" cy="1236082"/>
        </a:xfrm>
        <a:prstGeom prst="rect">
          <a:avLst/>
        </a:prstGeom>
        <a:solidFill>
          <a:schemeClr val="accent5">
            <a:lumMod val="20000"/>
            <a:lumOff val="80000"/>
            <a:alpha val="4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724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File excel danh sách đăng ký dự thi</a:t>
          </a:r>
          <a:endParaRPr lang="en-US" sz="2800" kern="1200"/>
        </a:p>
      </dsp:txBody>
      <dsp:txXfrm>
        <a:off x="1784984" y="75661"/>
        <a:ext cx="3955465" cy="1236082"/>
      </dsp:txXfrm>
    </dsp:sp>
    <dsp:sp modelId="{5C83ADD3-1072-43AA-8B33-D4A936E2C73A}">
      <dsp:nvSpPr>
        <dsp:cNvPr id="0" name=""/>
        <dsp:cNvSpPr/>
      </dsp:nvSpPr>
      <dsp:spPr>
        <a:xfrm>
          <a:off x="1630763" y="153079"/>
          <a:ext cx="844076" cy="785961"/>
        </a:xfrm>
        <a:prstGeom prst="rect">
          <a:avLst/>
        </a:prstGeom>
        <a:blipFill>
          <a:blip xmlns:r="http://schemas.openxmlformats.org/officeDocument/2006/relationships" r:embed="rId1"/>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E295CB-DD83-4E8F-BBC0-48596B3E569C}">
      <dsp:nvSpPr>
        <dsp:cNvPr id="0" name=""/>
        <dsp:cNvSpPr/>
      </dsp:nvSpPr>
      <dsp:spPr>
        <a:xfrm>
          <a:off x="6088095" y="76052"/>
          <a:ext cx="3881260" cy="1235302"/>
        </a:xfrm>
        <a:prstGeom prst="rect">
          <a:avLst/>
        </a:prstGeom>
        <a:solidFill>
          <a:schemeClr val="accent2">
            <a:lumMod val="40000"/>
            <a:lumOff val="60000"/>
            <a:alpha val="4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6711"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File scan có xác nhận của lãnh đạo Phòng GDĐT</a:t>
          </a:r>
          <a:endParaRPr lang="en-US" sz="2800" kern="1200"/>
        </a:p>
      </dsp:txBody>
      <dsp:txXfrm>
        <a:off x="6088095" y="76052"/>
        <a:ext cx="3881260" cy="1235302"/>
      </dsp:txXfrm>
    </dsp:sp>
    <dsp:sp modelId="{B058B980-ECEE-4373-9642-482665943321}">
      <dsp:nvSpPr>
        <dsp:cNvPr id="0" name=""/>
        <dsp:cNvSpPr/>
      </dsp:nvSpPr>
      <dsp:spPr>
        <a:xfrm>
          <a:off x="5887535" y="168985"/>
          <a:ext cx="864711" cy="831329"/>
        </a:xfrm>
        <a:prstGeom prst="rect">
          <a:avLst/>
        </a:prstGeom>
        <a:blipFill>
          <a:blip xmlns:r="http://schemas.openxmlformats.org/officeDocument/2006/relationships" r:embed="rId2"/>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B09F50-722E-47E2-83F1-E0CDC068126E}">
      <dsp:nvSpPr>
        <dsp:cNvPr id="0" name=""/>
        <dsp:cNvSpPr/>
      </dsp:nvSpPr>
      <dsp:spPr>
        <a:xfrm>
          <a:off x="3163180" y="1458180"/>
          <a:ext cx="5273758" cy="1230622"/>
        </a:xfrm>
        <a:prstGeom prst="rect">
          <a:avLst/>
        </a:prstGeom>
        <a:solidFill>
          <a:schemeClr val="accent4">
            <a:lumMod val="60000"/>
            <a:lumOff val="40000"/>
            <a:alpha val="4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3542"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File scan chứng chỉ Tiếng Anh theo mức cộng điểm khuyến khích</a:t>
          </a:r>
          <a:endParaRPr lang="en-US" sz="2800" kern="1200"/>
        </a:p>
      </dsp:txBody>
      <dsp:txXfrm>
        <a:off x="3163180" y="1458180"/>
        <a:ext cx="5273758" cy="1230622"/>
      </dsp:txXfrm>
    </dsp:sp>
    <dsp:sp modelId="{B1B362A3-82E4-4CCB-9278-3A44115E6A1E}">
      <dsp:nvSpPr>
        <dsp:cNvPr id="0" name=""/>
        <dsp:cNvSpPr/>
      </dsp:nvSpPr>
      <dsp:spPr>
        <a:xfrm>
          <a:off x="2860289" y="1607849"/>
          <a:ext cx="794881" cy="722352"/>
        </a:xfrm>
        <a:prstGeom prst="rect">
          <a:avLst/>
        </a:prstGeom>
        <a:blipFill>
          <a:blip xmlns:r="http://schemas.openxmlformats.org/officeDocument/2006/relationships" r:embed="rId3"/>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F0C9D-238C-4BF6-9128-FF99C5C54F74}">
      <dsp:nvSpPr>
        <dsp:cNvPr id="0" name=""/>
        <dsp:cNvSpPr/>
      </dsp:nvSpPr>
      <dsp:spPr>
        <a:xfrm>
          <a:off x="48" y="200480"/>
          <a:ext cx="4650456" cy="186018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b="1" kern="1200" smtClean="0">
              <a:latin typeface="Times New Roman" panose="02020603050405020304" pitchFamily="18" charset="0"/>
              <a:cs typeface="Times New Roman" panose="02020603050405020304" pitchFamily="18" charset="0"/>
            </a:rPr>
            <a:t>Đối tượng chính sách</a:t>
          </a:r>
          <a:br>
            <a:rPr lang="en-US" sz="3900" b="1" kern="1200" smtClean="0">
              <a:latin typeface="Times New Roman" panose="02020603050405020304" pitchFamily="18" charset="0"/>
              <a:cs typeface="Times New Roman" panose="02020603050405020304" pitchFamily="18" charset="0"/>
            </a:rPr>
          </a:br>
          <a:r>
            <a:rPr lang="en-US" sz="3900" b="1" kern="1200" smtClean="0">
              <a:latin typeface="Times New Roman" panose="02020603050405020304" pitchFamily="18" charset="0"/>
              <a:cs typeface="Times New Roman" panose="02020603050405020304" pitchFamily="18" charset="0"/>
            </a:rPr>
            <a:t>(con TB, BB,…)</a:t>
          </a:r>
          <a:endParaRPr lang="en-US" sz="3900" b="1" kern="1200">
            <a:latin typeface="Times New Roman" panose="02020603050405020304" pitchFamily="18" charset="0"/>
            <a:cs typeface="Times New Roman" panose="02020603050405020304" pitchFamily="18" charset="0"/>
          </a:endParaRPr>
        </a:p>
      </dsp:txBody>
      <dsp:txXfrm>
        <a:off x="48" y="200480"/>
        <a:ext cx="4650456" cy="1860182"/>
      </dsp:txXfrm>
    </dsp:sp>
    <dsp:sp modelId="{76E08DBA-512B-426F-9116-01F6F250DFF1}">
      <dsp:nvSpPr>
        <dsp:cNvPr id="0" name=""/>
        <dsp:cNvSpPr/>
      </dsp:nvSpPr>
      <dsp:spPr>
        <a:xfrm>
          <a:off x="48" y="2060663"/>
          <a:ext cx="4650456" cy="20875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b="1" kern="1200" smtClean="0">
              <a:latin typeface="Times New Roman" panose="02020603050405020304" pitchFamily="18" charset="0"/>
              <a:cs typeface="Times New Roman" panose="02020603050405020304" pitchFamily="18" charset="0"/>
            </a:rPr>
            <a:t>GCN do cơ quan có thẩm quyền cấp</a:t>
          </a:r>
          <a:endParaRPr lang="en-US" sz="3900" b="1" kern="1200">
            <a:latin typeface="Times New Roman" panose="02020603050405020304" pitchFamily="18" charset="0"/>
            <a:cs typeface="Times New Roman" panose="02020603050405020304" pitchFamily="18" charset="0"/>
          </a:endParaRPr>
        </a:p>
      </dsp:txBody>
      <dsp:txXfrm>
        <a:off x="48" y="2060663"/>
        <a:ext cx="4650456" cy="2087572"/>
      </dsp:txXfrm>
    </dsp:sp>
    <dsp:sp modelId="{73627972-A959-4D9C-A273-9B66321FAE50}">
      <dsp:nvSpPr>
        <dsp:cNvPr id="0" name=""/>
        <dsp:cNvSpPr/>
      </dsp:nvSpPr>
      <dsp:spPr>
        <a:xfrm>
          <a:off x="5301569" y="200480"/>
          <a:ext cx="4650456" cy="1860182"/>
        </a:xfrm>
        <a:prstGeom prst="rect">
          <a:avLst/>
        </a:prstGeom>
        <a:solidFill>
          <a:schemeClr val="accent3">
            <a:hueOff val="-9190162"/>
            <a:satOff val="6940"/>
            <a:lumOff val="13135"/>
            <a:alphaOff val="0"/>
          </a:schemeClr>
        </a:solidFill>
        <a:ln w="12700" cap="flat" cmpd="sng" algn="ctr">
          <a:solidFill>
            <a:schemeClr val="accent3">
              <a:hueOff val="-9190162"/>
              <a:satOff val="6940"/>
              <a:lumOff val="131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b="1" kern="1200" smtClean="0">
              <a:latin typeface="Times New Roman" panose="02020603050405020304" pitchFamily="18" charset="0"/>
              <a:cs typeface="Times New Roman" panose="02020603050405020304" pitchFamily="18" charset="0"/>
            </a:rPr>
            <a:t>Đối tượng (hoặc có cha mẹ) là người dân tộc</a:t>
          </a:r>
          <a:endParaRPr lang="en-US" sz="3900" b="1" kern="1200">
            <a:latin typeface="Times New Roman" panose="02020603050405020304" pitchFamily="18" charset="0"/>
            <a:cs typeface="Times New Roman" panose="02020603050405020304" pitchFamily="18" charset="0"/>
          </a:endParaRPr>
        </a:p>
      </dsp:txBody>
      <dsp:txXfrm>
        <a:off x="5301569" y="200480"/>
        <a:ext cx="4650456" cy="1860182"/>
      </dsp:txXfrm>
    </dsp:sp>
    <dsp:sp modelId="{AB061A6F-83E3-4E35-AEA6-0711E976B0E8}">
      <dsp:nvSpPr>
        <dsp:cNvPr id="0" name=""/>
        <dsp:cNvSpPr/>
      </dsp:nvSpPr>
      <dsp:spPr>
        <a:xfrm>
          <a:off x="5301569" y="2060663"/>
          <a:ext cx="4650456" cy="2087572"/>
        </a:xfrm>
        <a:prstGeom prst="rect">
          <a:avLst/>
        </a:prstGeom>
        <a:solidFill>
          <a:schemeClr val="accent3">
            <a:tint val="40000"/>
            <a:alpha val="90000"/>
            <a:hueOff val="-10245089"/>
            <a:satOff val="42245"/>
            <a:lumOff val="3369"/>
            <a:alphaOff val="0"/>
          </a:schemeClr>
        </a:solidFill>
        <a:ln w="12700" cap="flat" cmpd="sng" algn="ctr">
          <a:solidFill>
            <a:schemeClr val="accent3">
              <a:tint val="40000"/>
              <a:alpha val="90000"/>
              <a:hueOff val="-10245089"/>
              <a:satOff val="42245"/>
              <a:lumOff val="33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b="1" kern="1200" smtClean="0">
              <a:latin typeface="Times New Roman" panose="02020603050405020304" pitchFamily="18" charset="0"/>
              <a:cs typeface="Times New Roman" panose="02020603050405020304" pitchFamily="18" charset="0"/>
            </a:rPr>
            <a:t>Bản sao Giấy khai sinh của học sinh</a:t>
          </a:r>
          <a:endParaRPr lang="en-US" sz="3900" b="1" kern="1200">
            <a:latin typeface="Times New Roman" panose="02020603050405020304" pitchFamily="18" charset="0"/>
            <a:cs typeface="Times New Roman" panose="02020603050405020304" pitchFamily="18" charset="0"/>
          </a:endParaRPr>
        </a:p>
      </dsp:txBody>
      <dsp:txXfrm>
        <a:off x="5301569" y="2060663"/>
        <a:ext cx="4650456" cy="2087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A4786-3725-4964-AA26-1C55B6D416BB}">
      <dsp:nvSpPr>
        <dsp:cNvPr id="0" name=""/>
        <dsp:cNvSpPr/>
      </dsp:nvSpPr>
      <dsp:spPr>
        <a:xfrm>
          <a:off x="0" y="426352"/>
          <a:ext cx="10749514" cy="1298939"/>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937602-489A-4FAE-8424-11502E64C466}">
      <dsp:nvSpPr>
        <dsp:cNvPr id="0" name=""/>
        <dsp:cNvSpPr/>
      </dsp:nvSpPr>
      <dsp:spPr>
        <a:xfrm>
          <a:off x="1239827" y="631608"/>
          <a:ext cx="894036" cy="774281"/>
        </a:xfrm>
        <a:prstGeom prst="flowChartProcess">
          <a:avLst/>
        </a:prstGeom>
        <a:blipFill>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AB958B-2DF0-4F99-BA56-D1C061D67C95}">
      <dsp:nvSpPr>
        <dsp:cNvPr id="0" name=""/>
        <dsp:cNvSpPr/>
      </dsp:nvSpPr>
      <dsp:spPr>
        <a:xfrm rot="10800000">
          <a:off x="0" y="1872104"/>
          <a:ext cx="3280637" cy="4024850"/>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just"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 Không tổ chức tuyển sinh lớp không chuyên trong Trường chuyên</a:t>
          </a:r>
        </a:p>
        <a:p>
          <a:pPr lvl="0" algn="just"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 Kiểm tra thật chính xác các hồ sơ minh chứng đối tượng ưu tiên, khuyến khích. </a:t>
          </a:r>
        </a:p>
        <a:p>
          <a:pPr lvl="0" algn="just"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 Sau khi nhập liệu phải có bước rà soát hồ sơ trước khi gửi dữ liệu về Sở GDĐT </a:t>
          </a:r>
          <a:endParaRPr lang="en-US" sz="2200" kern="1200"/>
        </a:p>
      </dsp:txBody>
      <dsp:txXfrm rot="10800000">
        <a:off x="100891" y="1872104"/>
        <a:ext cx="3078855" cy="3923959"/>
      </dsp:txXfrm>
    </dsp:sp>
    <dsp:sp modelId="{B571C867-153F-4A01-A1ED-83094F7C989F}">
      <dsp:nvSpPr>
        <dsp:cNvPr id="0" name=""/>
        <dsp:cNvSpPr/>
      </dsp:nvSpPr>
      <dsp:spPr>
        <a:xfrm>
          <a:off x="5090996" y="652723"/>
          <a:ext cx="802753" cy="836064"/>
        </a:xfrm>
        <a:prstGeom prst="roundRect">
          <a:avLst>
            <a:gd name="adj" fmla="val 10000"/>
          </a:avLst>
        </a:prstGeom>
        <a:blipFill>
          <a:blip xmlns:r="http://schemas.openxmlformats.org/officeDocument/2006/relationships" r:embed="rId2"/>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8BE616-DE42-4A02-8BF9-4792C54E3691}">
      <dsp:nvSpPr>
        <dsp:cNvPr id="0" name=""/>
        <dsp:cNvSpPr/>
      </dsp:nvSpPr>
      <dsp:spPr>
        <a:xfrm rot="10800000">
          <a:off x="3822932" y="1936145"/>
          <a:ext cx="3279071" cy="3940875"/>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just"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 Chỉ đạo các Trường THCS thực hiện việc rà soát hồ sơ học sinh lớp 9, xét công nhận tốt nghiệp THCS và cấp GCN TN tạm thời đúng thời gian quy định đảm bảo thông tin trong việc in bằng TN THCS và đăng ký dự thi tuyển sinh vào lớp 10.</a:t>
          </a:r>
          <a:endParaRPr lang="en-US" sz="2200" kern="1200"/>
        </a:p>
      </dsp:txBody>
      <dsp:txXfrm rot="10800000">
        <a:off x="3923775" y="1936145"/>
        <a:ext cx="3077385" cy="3840032"/>
      </dsp:txXfrm>
    </dsp:sp>
    <dsp:sp modelId="{85508955-A689-44A3-BE7F-9C5F38C1541B}">
      <dsp:nvSpPr>
        <dsp:cNvPr id="0" name=""/>
        <dsp:cNvSpPr/>
      </dsp:nvSpPr>
      <dsp:spPr>
        <a:xfrm>
          <a:off x="8841889" y="718456"/>
          <a:ext cx="997824" cy="723653"/>
        </a:xfrm>
        <a:prstGeom prst="roundRect">
          <a:avLst>
            <a:gd name="adj" fmla="val 10000"/>
          </a:avLst>
        </a:prstGeom>
        <a:blipFill>
          <a:blip xmlns:r="http://schemas.openxmlformats.org/officeDocument/2006/relationships" r:embed="rId3"/>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A20CB-538A-41D6-8F9F-C7F9CF2DC43B}">
      <dsp:nvSpPr>
        <dsp:cNvPr id="0" name=""/>
        <dsp:cNvSpPr/>
      </dsp:nvSpPr>
      <dsp:spPr>
        <a:xfrm rot="10800000">
          <a:off x="7654376" y="1807844"/>
          <a:ext cx="3045405" cy="4111944"/>
        </a:xfrm>
        <a:prstGeom prst="round2SameRect">
          <a:avLst>
            <a:gd name="adj1" fmla="val 10500"/>
            <a:gd name="adj2" fmla="val 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just" defTabSz="1155700">
            <a:lnSpc>
              <a:spcPct val="90000"/>
            </a:lnSpc>
            <a:spcBef>
              <a:spcPct val="0"/>
            </a:spcBef>
            <a:spcAft>
              <a:spcPct val="35000"/>
            </a:spcAft>
          </a:pPr>
          <a:r>
            <a:rPr lang="en-US" sz="2600" b="1" kern="1200" smtClean="0">
              <a:solidFill>
                <a:schemeClr val="bg1"/>
              </a:solidFill>
              <a:latin typeface="Times New Roman" panose="02020603050405020304" pitchFamily="18" charset="0"/>
              <a:cs typeface="Times New Roman" panose="02020603050405020304" pitchFamily="18" charset="0"/>
            </a:rPr>
            <a:t>- </a:t>
          </a:r>
          <a:r>
            <a:rPr lang="en-US" sz="2200" b="0" kern="1200" smtClean="0">
              <a:solidFill>
                <a:schemeClr val="bg1"/>
              </a:solidFill>
              <a:latin typeface="Times New Roman" panose="02020603050405020304" pitchFamily="18" charset="0"/>
              <a:cs typeface="Times New Roman" panose="02020603050405020304" pitchFamily="18" charset="0"/>
            </a:rPr>
            <a:t>Khẩn trương rà soát hồ sơ học sinh lớp 9 năm học 2022-2003</a:t>
          </a:r>
        </a:p>
        <a:p>
          <a:pPr lvl="0" algn="just" defTabSz="1155700">
            <a:lnSpc>
              <a:spcPct val="90000"/>
            </a:lnSpc>
            <a:spcBef>
              <a:spcPct val="0"/>
            </a:spcBef>
            <a:spcAft>
              <a:spcPct val="35000"/>
            </a:spcAft>
          </a:pPr>
          <a:r>
            <a:rPr lang="en-US" sz="2200" b="0" kern="1200" smtClean="0">
              <a:solidFill>
                <a:schemeClr val="bg1"/>
              </a:solidFill>
              <a:latin typeface="Times New Roman" panose="02020603050405020304" pitchFamily="18" charset="0"/>
              <a:cs typeface="Times New Roman" panose="02020603050405020304" pitchFamily="18" charset="0"/>
            </a:rPr>
            <a:t>- Chịu trách nhiệm trong việc hướng dẫn học sinh thực hiện hồ sơ đkxt thẳng</a:t>
          </a:r>
        </a:p>
        <a:p>
          <a:pPr lvl="0" algn="just" defTabSz="1155700">
            <a:lnSpc>
              <a:spcPct val="90000"/>
            </a:lnSpc>
            <a:spcBef>
              <a:spcPct val="0"/>
            </a:spcBef>
            <a:spcAft>
              <a:spcPct val="35000"/>
            </a:spcAft>
          </a:pPr>
          <a:r>
            <a:rPr lang="en-US" sz="2200" b="0" kern="1200" smtClean="0">
              <a:solidFill>
                <a:schemeClr val="bg1"/>
              </a:solidFill>
              <a:latin typeface="Times New Roman" panose="02020603050405020304" pitchFamily="18" charset="0"/>
              <a:cs typeface="Times New Roman" panose="02020603050405020304" pitchFamily="18" charset="0"/>
            </a:rPr>
            <a:t>- Thông báo về hồ sơ đkdt và thời gian đkdt Kỳ thi cho học sinh</a:t>
          </a:r>
          <a:endParaRPr lang="en-US" sz="2200" b="0" kern="1200">
            <a:solidFill>
              <a:schemeClr val="bg1"/>
            </a:solidFill>
          </a:endParaRPr>
        </a:p>
      </dsp:txBody>
      <dsp:txXfrm rot="10800000">
        <a:off x="7748033" y="1807844"/>
        <a:ext cx="2858091" cy="4018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CF02E-0D3A-41A4-8623-32D89D11A384}">
      <dsp:nvSpPr>
        <dsp:cNvPr id="0" name=""/>
        <dsp:cNvSpPr/>
      </dsp:nvSpPr>
      <dsp:spPr>
        <a:xfrm>
          <a:off x="1784984" y="75661"/>
          <a:ext cx="3955465" cy="1236082"/>
        </a:xfrm>
        <a:prstGeom prst="rect">
          <a:avLst/>
        </a:prstGeom>
        <a:solidFill>
          <a:schemeClr val="accent5">
            <a:lumMod val="20000"/>
            <a:lumOff val="80000"/>
            <a:alpha val="4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724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File excel danh sách đăng ký dự thi</a:t>
          </a:r>
          <a:endParaRPr lang="en-US" sz="2800" kern="1200"/>
        </a:p>
      </dsp:txBody>
      <dsp:txXfrm>
        <a:off x="1784984" y="75661"/>
        <a:ext cx="3955465" cy="1236082"/>
      </dsp:txXfrm>
    </dsp:sp>
    <dsp:sp modelId="{5C83ADD3-1072-43AA-8B33-D4A936E2C73A}">
      <dsp:nvSpPr>
        <dsp:cNvPr id="0" name=""/>
        <dsp:cNvSpPr/>
      </dsp:nvSpPr>
      <dsp:spPr>
        <a:xfrm>
          <a:off x="1630763" y="153079"/>
          <a:ext cx="844076" cy="785961"/>
        </a:xfrm>
        <a:prstGeom prst="rect">
          <a:avLst/>
        </a:prstGeom>
        <a:blipFill>
          <a:blip xmlns:r="http://schemas.openxmlformats.org/officeDocument/2006/relationships" r:embed="rId1"/>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E295CB-DD83-4E8F-BBC0-48596B3E569C}">
      <dsp:nvSpPr>
        <dsp:cNvPr id="0" name=""/>
        <dsp:cNvSpPr/>
      </dsp:nvSpPr>
      <dsp:spPr>
        <a:xfrm>
          <a:off x="6088095" y="76052"/>
          <a:ext cx="3881260" cy="1235302"/>
        </a:xfrm>
        <a:prstGeom prst="rect">
          <a:avLst/>
        </a:prstGeom>
        <a:solidFill>
          <a:schemeClr val="accent2">
            <a:lumMod val="40000"/>
            <a:lumOff val="60000"/>
            <a:alpha val="4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6711"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File scan có xác nhận của lãnh đạo Hội đồng tuyển sinh</a:t>
          </a:r>
          <a:endParaRPr lang="en-US" sz="2800" kern="1200"/>
        </a:p>
      </dsp:txBody>
      <dsp:txXfrm>
        <a:off x="6088095" y="76052"/>
        <a:ext cx="3881260" cy="1235302"/>
      </dsp:txXfrm>
    </dsp:sp>
    <dsp:sp modelId="{B058B980-ECEE-4373-9642-482665943321}">
      <dsp:nvSpPr>
        <dsp:cNvPr id="0" name=""/>
        <dsp:cNvSpPr/>
      </dsp:nvSpPr>
      <dsp:spPr>
        <a:xfrm>
          <a:off x="5887535" y="168985"/>
          <a:ext cx="864711" cy="831329"/>
        </a:xfrm>
        <a:prstGeom prst="rect">
          <a:avLst/>
        </a:prstGeom>
        <a:blipFill>
          <a:blip xmlns:r="http://schemas.openxmlformats.org/officeDocument/2006/relationships" r:embed="rId2"/>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B09F50-722E-47E2-83F1-E0CDC068126E}">
      <dsp:nvSpPr>
        <dsp:cNvPr id="0" name=""/>
        <dsp:cNvSpPr/>
      </dsp:nvSpPr>
      <dsp:spPr>
        <a:xfrm>
          <a:off x="3163180" y="1458180"/>
          <a:ext cx="5273758" cy="1230622"/>
        </a:xfrm>
        <a:prstGeom prst="rect">
          <a:avLst/>
        </a:prstGeom>
        <a:solidFill>
          <a:schemeClr val="accent4">
            <a:lumMod val="60000"/>
            <a:lumOff val="40000"/>
            <a:alpha val="4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3542"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File scan chứng chỉ Tiếng Anh theo mức cộng điểm khuyến khích</a:t>
          </a:r>
          <a:endParaRPr lang="en-US" sz="2800" kern="1200"/>
        </a:p>
      </dsp:txBody>
      <dsp:txXfrm>
        <a:off x="3163180" y="1458180"/>
        <a:ext cx="5273758" cy="1230622"/>
      </dsp:txXfrm>
    </dsp:sp>
    <dsp:sp modelId="{B1B362A3-82E4-4CCB-9278-3A44115E6A1E}">
      <dsp:nvSpPr>
        <dsp:cNvPr id="0" name=""/>
        <dsp:cNvSpPr/>
      </dsp:nvSpPr>
      <dsp:spPr>
        <a:xfrm>
          <a:off x="2860289" y="1607849"/>
          <a:ext cx="794881" cy="722352"/>
        </a:xfrm>
        <a:prstGeom prst="rect">
          <a:avLst/>
        </a:prstGeom>
        <a:blipFill>
          <a:blip xmlns:r="http://schemas.openxmlformats.org/officeDocument/2006/relationships" r:embed="rId3"/>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8DF92-4622-4FB7-99E1-8C21A56DC5A1}">
      <dsp:nvSpPr>
        <dsp:cNvPr id="0" name=""/>
        <dsp:cNvSpPr/>
      </dsp:nvSpPr>
      <dsp:spPr>
        <a:xfrm rot="5400000">
          <a:off x="-249822" y="254746"/>
          <a:ext cx="1665483" cy="116583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1" kern="120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en-US" sz="3600" b="1" kern="1200" smtClean="0">
              <a:latin typeface="Times New Roman" panose="02020603050405020304" pitchFamily="18" charset="0"/>
              <a:cs typeface="Times New Roman" panose="02020603050405020304" pitchFamily="18" charset="0"/>
            </a:rPr>
            <a:t>1</a:t>
          </a:r>
          <a:endParaRPr lang="en-US" sz="3600" b="1" kern="1200">
            <a:latin typeface="Times New Roman" panose="02020603050405020304" pitchFamily="18" charset="0"/>
            <a:cs typeface="Times New Roman" panose="02020603050405020304" pitchFamily="18" charset="0"/>
          </a:endParaRPr>
        </a:p>
      </dsp:txBody>
      <dsp:txXfrm rot="-5400000">
        <a:off x="1" y="587842"/>
        <a:ext cx="1165838" cy="499645"/>
      </dsp:txXfrm>
    </dsp:sp>
    <dsp:sp modelId="{7311E285-7FBC-477B-80F2-4144F7B2FEE0}">
      <dsp:nvSpPr>
        <dsp:cNvPr id="0" name=""/>
        <dsp:cNvSpPr/>
      </dsp:nvSpPr>
      <dsp:spPr>
        <a:xfrm rot="5400000">
          <a:off x="3916327" y="-2745565"/>
          <a:ext cx="1083133" cy="658411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smtClean="0">
              <a:latin typeface="Times New Roman" panose="02020603050405020304" pitchFamily="18" charset="0"/>
              <a:cs typeface="Times New Roman" panose="02020603050405020304" pitchFamily="18" charset="0"/>
            </a:rPr>
            <a:t>Phải khi nhập phải rà soát chính xác thông tin thí sinh đề nghị phúc khảo, rút hồ sơ tránh trường hợp nhập nhầm thí sinh</a:t>
          </a:r>
          <a:endParaRPr lang="en-US" sz="2400" kern="1200">
            <a:latin typeface="Times New Roman" panose="02020603050405020304" pitchFamily="18" charset="0"/>
            <a:cs typeface="Times New Roman" panose="02020603050405020304" pitchFamily="18" charset="0"/>
          </a:endParaRPr>
        </a:p>
      </dsp:txBody>
      <dsp:txXfrm rot="-5400000">
        <a:off x="1165838" y="57798"/>
        <a:ext cx="6531238" cy="977385"/>
      </dsp:txXfrm>
    </dsp:sp>
    <dsp:sp modelId="{C957924E-55E5-4291-A918-DD3A3810337C}">
      <dsp:nvSpPr>
        <dsp:cNvPr id="0" name=""/>
        <dsp:cNvSpPr/>
      </dsp:nvSpPr>
      <dsp:spPr>
        <a:xfrm rot="5400000">
          <a:off x="-249822" y="1727124"/>
          <a:ext cx="1665483" cy="1165838"/>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endParaRPr lang="en-US" sz="1800" b="1" kern="120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ts val="0"/>
            </a:spcAft>
          </a:pPr>
          <a:r>
            <a:rPr lang="en-US" sz="3600" b="1" kern="1200" smtClean="0">
              <a:latin typeface="Times New Roman" panose="02020603050405020304" pitchFamily="18" charset="0"/>
              <a:cs typeface="Times New Roman" panose="02020603050405020304" pitchFamily="18" charset="0"/>
            </a:rPr>
            <a:t>2</a:t>
          </a:r>
          <a:endParaRPr lang="en-US" sz="3600" b="1" kern="1200">
            <a:latin typeface="Times New Roman" panose="02020603050405020304" pitchFamily="18" charset="0"/>
            <a:cs typeface="Times New Roman" panose="02020603050405020304" pitchFamily="18" charset="0"/>
          </a:endParaRPr>
        </a:p>
      </dsp:txBody>
      <dsp:txXfrm rot="-5400000">
        <a:off x="1" y="2060220"/>
        <a:ext cx="1165838" cy="499645"/>
      </dsp:txXfrm>
    </dsp:sp>
    <dsp:sp modelId="{92EFC82F-3764-4DE7-9692-20279F487A68}">
      <dsp:nvSpPr>
        <dsp:cNvPr id="0" name=""/>
        <dsp:cNvSpPr/>
      </dsp:nvSpPr>
      <dsp:spPr>
        <a:xfrm rot="5400000">
          <a:off x="3916612" y="-1273471"/>
          <a:ext cx="1082564" cy="658411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smtClean="0">
              <a:latin typeface="Times New Roman" panose="02020603050405020304" pitchFamily="18" charset="0"/>
              <a:cs typeface="Times New Roman" panose="02020603050405020304" pitchFamily="18" charset="0"/>
            </a:rPr>
            <a:t>01 File scan tất cả các đơn phúc khảo</a:t>
          </a:r>
          <a:endParaRPr lang="en-US" sz="2400" kern="1200">
            <a:latin typeface="Times New Roman" panose="02020603050405020304" pitchFamily="18" charset="0"/>
            <a:cs typeface="Times New Roman" panose="02020603050405020304" pitchFamily="18" charset="0"/>
          </a:endParaRPr>
        </a:p>
      </dsp:txBody>
      <dsp:txXfrm rot="-5400000">
        <a:off x="1165838" y="1530149"/>
        <a:ext cx="6531266" cy="976872"/>
      </dsp:txXfrm>
    </dsp:sp>
    <dsp:sp modelId="{833DE13B-2454-45A9-BCAB-E5E07A713ABA}">
      <dsp:nvSpPr>
        <dsp:cNvPr id="0" name=""/>
        <dsp:cNvSpPr/>
      </dsp:nvSpPr>
      <dsp:spPr>
        <a:xfrm rot="5400000">
          <a:off x="-249822" y="3204426"/>
          <a:ext cx="1665483" cy="116583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b="1" kern="1200" smtClean="0">
            <a:latin typeface="Times New Roman" panose="02020603050405020304" pitchFamily="18" charset="0"/>
            <a:cs typeface="Times New Roman" panose="02020603050405020304" pitchFamily="18" charset="0"/>
          </a:endParaRPr>
        </a:p>
        <a:p>
          <a:pPr lvl="0" algn="ctr" defTabSz="666750">
            <a:lnSpc>
              <a:spcPct val="90000"/>
            </a:lnSpc>
            <a:spcBef>
              <a:spcPct val="0"/>
            </a:spcBef>
            <a:spcAft>
              <a:spcPct val="35000"/>
            </a:spcAft>
          </a:pPr>
          <a:r>
            <a:rPr lang="en-US" sz="3600" b="1" kern="1200" smtClean="0">
              <a:latin typeface="Times New Roman" panose="02020603050405020304" pitchFamily="18" charset="0"/>
              <a:cs typeface="Times New Roman" panose="02020603050405020304" pitchFamily="18" charset="0"/>
            </a:rPr>
            <a:t>3</a:t>
          </a:r>
          <a:endParaRPr lang="en-US" sz="3600" b="1" kern="1200">
            <a:latin typeface="Times New Roman" panose="02020603050405020304" pitchFamily="18" charset="0"/>
            <a:cs typeface="Times New Roman" panose="02020603050405020304" pitchFamily="18" charset="0"/>
          </a:endParaRPr>
        </a:p>
      </dsp:txBody>
      <dsp:txXfrm rot="-5400000">
        <a:off x="1" y="3537522"/>
        <a:ext cx="1165838" cy="499645"/>
      </dsp:txXfrm>
    </dsp:sp>
    <dsp:sp modelId="{8B807DCB-0CF7-4DF3-A5AC-C98B0BB47401}">
      <dsp:nvSpPr>
        <dsp:cNvPr id="0" name=""/>
        <dsp:cNvSpPr/>
      </dsp:nvSpPr>
      <dsp:spPr>
        <a:xfrm rot="5400000">
          <a:off x="3916612" y="198906"/>
          <a:ext cx="1082564" cy="658411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smtClean="0">
              <a:latin typeface="Times New Roman" panose="02020603050405020304" pitchFamily="18" charset="0"/>
              <a:cs typeface="Times New Roman" panose="02020603050405020304" pitchFamily="18" charset="0"/>
            </a:rPr>
            <a:t>01 File excel và 01 File scan tổng hợp danh sách đề nghị phúc khảo có xác nhận của Hội đồng tuyển sinh</a:t>
          </a:r>
          <a:endParaRPr lang="en-US" sz="2400" kern="1200">
            <a:latin typeface="Times New Roman" panose="02020603050405020304" pitchFamily="18" charset="0"/>
            <a:cs typeface="Times New Roman" panose="02020603050405020304" pitchFamily="18" charset="0"/>
          </a:endParaRPr>
        </a:p>
      </dsp:txBody>
      <dsp:txXfrm rot="-5400000">
        <a:off x="1165838" y="3002526"/>
        <a:ext cx="6531266" cy="976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82E5A-15A9-4B17-9475-7CCBCD4711D4}">
      <dsp:nvSpPr>
        <dsp:cNvPr id="0" name=""/>
        <dsp:cNvSpPr/>
      </dsp:nvSpPr>
      <dsp:spPr>
        <a:xfrm>
          <a:off x="8780227" y="1317335"/>
          <a:ext cx="3447119" cy="344775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D559C-F34A-4EB8-B9A1-FE8FDD587029}">
      <dsp:nvSpPr>
        <dsp:cNvPr id="0" name=""/>
        <dsp:cNvSpPr/>
      </dsp:nvSpPr>
      <dsp:spPr>
        <a:xfrm>
          <a:off x="8894682" y="1432280"/>
          <a:ext cx="3218209" cy="321786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Báo cáo danh sách học sinh nhập học về Sở GDĐT: </a:t>
          </a:r>
          <a:r>
            <a:rPr lang="en-US" sz="2000" b="1" kern="1200" smtClean="0">
              <a:latin typeface="Times New Roman" panose="02020603050405020304" pitchFamily="18" charset="0"/>
              <a:cs typeface="Times New Roman" panose="02020603050405020304" pitchFamily="18" charset="0"/>
            </a:rPr>
            <a:t>01 File danh sách nhập học (theo mẫu) và 01 File scan có xác nhận của lãnh đạo HĐ Tuyển sinh</a:t>
          </a:r>
          <a:endParaRPr lang="en-US" sz="2000" b="1" kern="1200"/>
        </a:p>
      </dsp:txBody>
      <dsp:txXfrm>
        <a:off x="9354747" y="1892062"/>
        <a:ext cx="2298079" cy="2298303"/>
      </dsp:txXfrm>
    </dsp:sp>
    <dsp:sp modelId="{AB4BE539-C117-481D-9848-B067630219DF}">
      <dsp:nvSpPr>
        <dsp:cNvPr id="0" name=""/>
        <dsp:cNvSpPr/>
      </dsp:nvSpPr>
      <dsp:spPr>
        <a:xfrm rot="2700000">
          <a:off x="5221681" y="1321502"/>
          <a:ext cx="3438817" cy="3438817"/>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3DDCD-778A-4FE9-8055-BF2ABF71E183}">
      <dsp:nvSpPr>
        <dsp:cNvPr id="0" name=""/>
        <dsp:cNvSpPr/>
      </dsp:nvSpPr>
      <dsp:spPr>
        <a:xfrm>
          <a:off x="5331985" y="1432280"/>
          <a:ext cx="3218209" cy="321786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Các trường hợp trúng tuyển nhưng không nhập học, HĐ Tuyển sinh phải liên hệ với thí sinh và </a:t>
          </a:r>
          <a:r>
            <a:rPr lang="en-US" sz="2000" b="1" kern="1200" smtClean="0">
              <a:latin typeface="Times New Roman" panose="02020603050405020304" pitchFamily="18" charset="0"/>
              <a:cs typeface="Times New Roman" panose="02020603050405020304" pitchFamily="18" charset="0"/>
            </a:rPr>
            <a:t>ghi rõ lý do không nhập học </a:t>
          </a:r>
          <a:r>
            <a:rPr lang="en-US" sz="2000" kern="1200" smtClean="0">
              <a:latin typeface="Times New Roman" panose="02020603050405020304" pitchFamily="18" charset="0"/>
              <a:cs typeface="Times New Roman" panose="02020603050405020304" pitchFamily="18" charset="0"/>
            </a:rPr>
            <a:t>khi báo cáo về Sở GDĐT</a:t>
          </a:r>
          <a:endParaRPr lang="en-US" sz="2000" kern="1200"/>
        </a:p>
      </dsp:txBody>
      <dsp:txXfrm>
        <a:off x="5792050" y="1892062"/>
        <a:ext cx="2298079" cy="2298303"/>
      </dsp:txXfrm>
    </dsp:sp>
    <dsp:sp modelId="{B4681891-1400-405C-AB95-A5F972D1DFE7}">
      <dsp:nvSpPr>
        <dsp:cNvPr id="0" name=""/>
        <dsp:cNvSpPr/>
      </dsp:nvSpPr>
      <dsp:spPr>
        <a:xfrm rot="2700000">
          <a:off x="1694993" y="1357512"/>
          <a:ext cx="3366797" cy="3366797"/>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22BE6-E9A9-4D79-87CE-47E87858AFCD}">
      <dsp:nvSpPr>
        <dsp:cNvPr id="0" name=""/>
        <dsp:cNvSpPr/>
      </dsp:nvSpPr>
      <dsp:spPr>
        <a:xfrm>
          <a:off x="1769288" y="1432280"/>
          <a:ext cx="3218209" cy="321786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smtClean="0">
            <a:latin typeface="Times New Roman" panose="02020603050405020304" pitchFamily="18" charset="0"/>
            <a:cs typeface="Times New Roman" panose="02020603050405020304" pitchFamily="18" charset="0"/>
          </a:endParaRPr>
        </a:p>
        <a:p>
          <a:pPr lvl="0" algn="ctr" defTabSz="844550">
            <a:lnSpc>
              <a:spcPct val="90000"/>
            </a:lnSpc>
            <a:spcBef>
              <a:spcPct val="0"/>
            </a:spcBef>
            <a:spcAft>
              <a:spcPct val="35000"/>
            </a:spcAft>
          </a:pPr>
          <a:r>
            <a:rPr lang="en-US" sz="1900" kern="1200" smtClean="0">
              <a:latin typeface="Times New Roman" panose="02020603050405020304" pitchFamily="18" charset="0"/>
              <a:cs typeface="Times New Roman" panose="02020603050405020304" pitchFamily="18" charset="0"/>
            </a:rPr>
            <a:t>Tổ chức cho thí sinh đăng ký nhập học </a:t>
          </a:r>
          <a:r>
            <a:rPr lang="en-US" sz="1900" i="1" kern="1200" smtClean="0">
              <a:solidFill>
                <a:schemeClr val="accent1"/>
              </a:solidFill>
              <a:latin typeface="Times New Roman" panose="02020603050405020304" pitchFamily="18" charset="0"/>
              <a:cs typeface="Times New Roman" panose="02020603050405020304" pitchFamily="18" charset="0"/>
            </a:rPr>
            <a:t>trực tuyến/trực tiếp </a:t>
          </a:r>
          <a:r>
            <a:rPr lang="en-US" sz="1900" kern="1200" smtClean="0">
              <a:latin typeface="Times New Roman" panose="02020603050405020304" pitchFamily="18" charset="0"/>
              <a:cs typeface="Times New Roman" panose="02020603050405020304" pitchFamily="18" charset="0"/>
            </a:rPr>
            <a:t>đồng thời cung cấp các thông tin cá nhân cần thiết của học sinh để nhập vào CSDL ngành và các phần mềm quản lý trường học</a:t>
          </a:r>
          <a:endParaRPr lang="en-US" sz="1900" kern="1200"/>
        </a:p>
      </dsp:txBody>
      <dsp:txXfrm>
        <a:off x="2229352" y="1892062"/>
        <a:ext cx="2298079" cy="229830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5C0719-993D-42E1-80ED-8F01056F36C2}" type="datetimeFigureOut">
              <a:rPr lang="en-US" smtClean="0"/>
              <a:t>4/4/2023</a:t>
            </a:fld>
            <a:endParaRPr lang="en-US"/>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00421AD-3AC0-48CB-8727-BB447FD2264E}" type="slidenum">
              <a:rPr lang="en-US" smtClean="0"/>
              <a:t>‹#›</a:t>
            </a:fld>
            <a:endParaRPr lang="en-US"/>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D3BC9C-6C58-464F-B94E-FD73C5FB016E}" type="datetimeFigureOut">
              <a:rPr lang="en-US" smtClean="0"/>
              <a:t>4/4/2023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60DC36-8EFA-4378-9855-E019C55AC472}" type="slidenum">
              <a:rPr lang="en-US" smtClean="0"/>
              <a:t>‹#›</a:t>
            </a:fld>
            <a:endParaRPr lang="en-US"/>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DC36-8EFA-4378-9855-E019C55AC472}" type="slidenum">
              <a:rPr lang="en-US" smtClean="0"/>
              <a:t>1</a:t>
            </a:fld>
            <a:endParaRPr lang="en-US"/>
          </a:p>
        </p:txBody>
      </p:sp>
    </p:spTree>
    <p:extLst>
      <p:ext uri="{BB962C8B-B14F-4D97-AF65-F5344CB8AC3E}">
        <p14:creationId xmlns:p14="http://schemas.microsoft.com/office/powerpoint/2010/main" val="602033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
            </a:r>
            <a:br>
              <a:rPr lang="en-US" baseline="0" smtClean="0"/>
            </a:br>
            <a:r>
              <a:rPr lang="en-US" baseline="0" smtClean="0"/>
              <a:t>+ Bản sao GCN khuyết tật nếu là học sinh khuyết tật (Mẫu 06 – Thông tư 01/2019/TT-BLĐTBXH). Bản sao GCN HSG nếu là học sinh giỏi đạt giải khóa thi ngày 17/3/2023</a:t>
            </a:r>
          </a:p>
        </p:txBody>
      </p:sp>
      <p:sp>
        <p:nvSpPr>
          <p:cNvPr id="4" name="Slide Number Placeholder 3"/>
          <p:cNvSpPr>
            <a:spLocks noGrp="1"/>
          </p:cNvSpPr>
          <p:nvPr>
            <p:ph type="sldNum" sz="quarter" idx="5"/>
          </p:nvPr>
        </p:nvSpPr>
        <p:spPr/>
        <p:txBody>
          <a:bodyPr/>
          <a:lstStyle/>
          <a:p>
            <a:fld id="{BE60DC36-8EFA-4378-9855-E019C55AC472}" type="slidenum">
              <a:rPr lang="en-US" smtClean="0"/>
              <a:t>11</a:t>
            </a:fld>
            <a:endParaRPr lang="en-US"/>
          </a:p>
        </p:txBody>
      </p:sp>
    </p:spTree>
    <p:extLst>
      <p:ext uri="{BB962C8B-B14F-4D97-AF65-F5344CB8AC3E}">
        <p14:creationId xmlns:p14="http://schemas.microsoft.com/office/powerpoint/2010/main" val="270388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smtClean="0"/>
              <a:t>Nhằm</a:t>
            </a:r>
            <a:r>
              <a:rPr lang="en-US" baseline="0" smtClean="0"/>
              <a:t> tạo điều kiện thuận lợi cho việc đkdt của thí sinh đã tốt nghiệp THCS, Hội đồng TS không thu xác nhận không vi phạm pháp luật của công an xã/phường.</a:t>
            </a:r>
          </a:p>
          <a:p>
            <a:pPr marL="174708" indent="-174708" defTabSz="931774">
              <a:buFontTx/>
              <a:buChar char="-"/>
              <a:defRPr/>
            </a:pPr>
            <a:r>
              <a:rPr lang="en-US" baseline="0" smtClean="0"/>
              <a:t>Bản chính học bạ THCS: không chấp nhận các trường hợp sao y Học bạ. Lưu ý đã có một số trường hợp photo màu học bạ.</a:t>
            </a:r>
          </a:p>
          <a:p>
            <a:pPr defTabSz="931774">
              <a:defRPr/>
            </a:pPr>
            <a:r>
              <a:rPr lang="en-US" baseline="0" smtClean="0"/>
              <a:t>- Giấy chứng nhận tốt nghiệp THCS bắt buộc phải có, không chấp nhận các trường hợp không có GCN TN tạm thời. Trong trường hợp học sinh đã TN THCS các năm trước thì GCN TN tạm thời đã hết hiệu lực do đó phải thu bản sao bằng TN THCS</a:t>
            </a:r>
          </a:p>
          <a:p>
            <a:pPr marL="174708" indent="-174708" defTabSz="931774">
              <a:buFontTx/>
              <a:buChar char="-"/>
              <a:defRPr/>
            </a:pPr>
            <a:r>
              <a:rPr lang="en-US" smtClean="0"/>
              <a:t>Bản</a:t>
            </a:r>
            <a:r>
              <a:rPr lang="en-US" baseline="0" smtClean="0"/>
              <a:t> sao giấy khai sinh hợp lệ. Đối với các trường hợp không còn bản sao Giấy khai sinh thì có thể nộp Giấy khai sinh công chứng để kịp thời gian đăng ký dự thi. Tuy nhiên, học sinh bắt buộc phải nộp bổ sung bản sao Giấy khai sinh hợp lệ nếu trúng tuyển.</a:t>
            </a:r>
          </a:p>
          <a:p>
            <a:r>
              <a:rPr lang="en-US" baseline="0" smtClean="0"/>
              <a:t>Lưu ý: N</a:t>
            </a:r>
            <a:r>
              <a:rPr lang="vi-VN" baseline="0" smtClean="0"/>
              <a:t>ơ</a:t>
            </a:r>
            <a:r>
              <a:rPr lang="en-US" baseline="0" smtClean="0"/>
              <a:t>i sinh đã thay đổi địa giới hành chính ví dụ: Hà Tây thì vẫn giữ nguyên là Hà Tây trong tất cả hồ sơ như Học bạ, GCN TN tạm thời,…(</a:t>
            </a:r>
            <a:r>
              <a:rPr lang="en-US" smtClean="0">
                <a:sym typeface="Wingdings" panose="05000000000000000000" pitchFamily="2" charset="2"/>
              </a:rPr>
              <a:t>Điều 26 Luật Hộ tịch 2014)</a:t>
            </a:r>
            <a:endParaRPr lang="en-US" baseline="0" smtClean="0"/>
          </a:p>
          <a:p>
            <a:pPr marL="171450" indent="-171450">
              <a:buFontTx/>
              <a:buChar char="-"/>
            </a:pPr>
            <a:r>
              <a:rPr lang="en-US" baseline="0" smtClean="0"/>
              <a:t>Bản photo CCCD/Thông báo mã ĐD/ Giấy xác nhận nơi cư trú: dùng trong việc xác định số CCCD/mã ĐD của học sinh do đó không yêu cầu còn giá trị thời hạn sử dụng,…Đối với các trường hợp là người nước ngoài thì thu số hộ chiếu hoặc CCCD/mã ĐD bị sai số thì HĐTS không thu minh chứng.</a:t>
            </a:r>
          </a:p>
          <a:p>
            <a:pPr marL="171450" indent="-171450">
              <a:buFontTx/>
              <a:buChar char="-"/>
            </a:pPr>
            <a:r>
              <a:rPr lang="en-US" baseline="0" smtClean="0"/>
              <a:t>Đối với CCTA: nhận bản photo CC/bảng điểm CCTA. Sau khi có kết quả xác minh chứng chỉ, lãnh đạo HĐTS phải xác nhận ở mặt sau bản photo CCTA</a:t>
            </a:r>
            <a:endParaRPr lang="en-US" smtClean="0"/>
          </a:p>
          <a:p>
            <a:pPr marL="174708" indent="-174708">
              <a:buFontTx/>
              <a:buChar char="-"/>
            </a:pPr>
            <a:endParaRPr lang="en-US" baseline="0" smtClean="0"/>
          </a:p>
        </p:txBody>
      </p:sp>
      <p:sp>
        <p:nvSpPr>
          <p:cNvPr id="4" name="Slide Number Placeholder 3"/>
          <p:cNvSpPr>
            <a:spLocks noGrp="1"/>
          </p:cNvSpPr>
          <p:nvPr>
            <p:ph type="sldNum" sz="quarter" idx="5"/>
          </p:nvPr>
        </p:nvSpPr>
        <p:spPr/>
        <p:txBody>
          <a:bodyPr/>
          <a:lstStyle/>
          <a:p>
            <a:fld id="{BE60DC36-8EFA-4378-9855-E019C55AC472}" type="slidenum">
              <a:rPr lang="en-US" smtClean="0"/>
              <a:t>13</a:t>
            </a:fld>
            <a:endParaRPr lang="en-US"/>
          </a:p>
        </p:txBody>
      </p:sp>
    </p:spTree>
    <p:extLst>
      <p:ext uri="{BB962C8B-B14F-4D97-AF65-F5344CB8AC3E}">
        <p14:creationId xmlns:p14="http://schemas.microsoft.com/office/powerpoint/2010/main" val="2200471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baseline="0" smtClean="0"/>
              <a:t>Con thương binh, bệnh binh, người được hưởng chính sách như thương binh,…phải có giấy xác nhận của phòng lao động thương binh XH huyện/thị xã, thành phố. Các trường hợp cung cấp Quyết định hưởng trợ cấp của BHXH, giấy xác nhận của bệnh viện…thì không được công nhận. </a:t>
            </a:r>
          </a:p>
          <a:p>
            <a:pPr marL="174708" indent="-174708" defTabSz="931774">
              <a:buFontTx/>
              <a:buChar char="-"/>
              <a:defRPr/>
            </a:pPr>
            <a:r>
              <a:rPr lang="en-US" baseline="0" smtClean="0"/>
              <a:t>Bản sao Giấy khai sinh dùng để xác định dân tộc của học sinh hoặc cha mẹ của học sinh. Không dùng các hồ sơ khác để làm minh chứng</a:t>
            </a:r>
            <a:endParaRPr lang="en-US" smtClean="0"/>
          </a:p>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14</a:t>
            </a:fld>
            <a:endParaRPr lang="en-US"/>
          </a:p>
        </p:txBody>
      </p:sp>
    </p:spTree>
    <p:extLst>
      <p:ext uri="{BB962C8B-B14F-4D97-AF65-F5344CB8AC3E}">
        <p14:creationId xmlns:p14="http://schemas.microsoft.com/office/powerpoint/2010/main" val="255582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smtClean="0"/>
              <a:t>Thời hạn nhận minh chứng cộng điểm khuyến khích đến 17 giờ 00 ngày 20/5/2023. Không nhận hồ sơ bổ sung điểm Khuyến khích sau thời gian trên, không nhận phúc khảo các trường hợp này.</a:t>
            </a:r>
          </a:p>
          <a:p>
            <a:pPr marL="174708" indent="-174708">
              <a:buFontTx/>
              <a:buChar char="-"/>
            </a:pPr>
            <a:r>
              <a:rPr lang="en-US" baseline="0" smtClean="0"/>
              <a:t>Giá trị thời hạn các loại chứng chỉ Tiếng Anh: IELTS, TOEIC có thời hạn sử dụng 02 năm. Chứng chỉ Cambridge không quy định giá trị thời hạn sử dụng.</a:t>
            </a:r>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15</a:t>
            </a:fld>
            <a:endParaRPr lang="en-US"/>
          </a:p>
        </p:txBody>
      </p:sp>
    </p:spTree>
    <p:extLst>
      <p:ext uri="{BB962C8B-B14F-4D97-AF65-F5344CB8AC3E}">
        <p14:creationId xmlns:p14="http://schemas.microsoft.com/office/powerpoint/2010/main" val="373175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mtClean="0"/>
              <a:t>Chứng</a:t>
            </a:r>
            <a:r>
              <a:rPr lang="en-US" baseline="0" smtClean="0"/>
              <a:t> chỉ Tiếng Anh Cambrigde: </a:t>
            </a:r>
          </a:p>
          <a:p>
            <a:r>
              <a:rPr lang="en-US" baseline="0" smtClean="0"/>
              <a:t>+ Đối với CC KET từ 140 điểm trở lên sẽ được quy đổi tương ứng sang bậc 3 theo bảng quy đổi trên</a:t>
            </a:r>
            <a:r>
              <a:rPr lang="en-US" baseline="0" smtClean="0">
                <a:sym typeface="Wingdings" panose="05000000000000000000" pitchFamily="2" charset="2"/>
              </a:rPr>
              <a:t> cộng 1 điểm khuyến khích.</a:t>
            </a:r>
          </a:p>
          <a:p>
            <a:r>
              <a:rPr lang="en-US" baseline="0" smtClean="0">
                <a:sym typeface="Wingdings" panose="05000000000000000000" pitchFamily="2" charset="2"/>
              </a:rPr>
              <a:t>+ Đối với CC PET từ 160 điểm trở lên sẽ được quy đổi tương ứng sang bậc 4 </a:t>
            </a:r>
            <a:r>
              <a:rPr lang="en-US" baseline="0" smtClean="0"/>
              <a:t>theo bảng quy đổi trên</a:t>
            </a:r>
            <a:r>
              <a:rPr lang="en-US" baseline="0" smtClean="0">
                <a:sym typeface="Wingdings" panose="05000000000000000000" pitchFamily="2" charset="2"/>
              </a:rPr>
              <a:t> quy đổi sang 10 điểm môn Tiếng Anh đại trà</a:t>
            </a:r>
            <a:endParaRPr lang="en-US"/>
          </a:p>
        </p:txBody>
      </p:sp>
      <p:sp>
        <p:nvSpPr>
          <p:cNvPr id="4" name="Slide Number Placeholder 3"/>
          <p:cNvSpPr>
            <a:spLocks noGrp="1"/>
          </p:cNvSpPr>
          <p:nvPr>
            <p:ph type="sldNum" sz="quarter" idx="10"/>
          </p:nvPr>
        </p:nvSpPr>
        <p:spPr/>
        <p:txBody>
          <a:bodyPr/>
          <a:lstStyle/>
          <a:p>
            <a:fld id="{BE60DC36-8EFA-4378-9855-E019C55AC472}" type="slidenum">
              <a:rPr lang="en-US" smtClean="0"/>
              <a:t>16</a:t>
            </a:fld>
            <a:endParaRPr lang="en-US"/>
          </a:p>
        </p:txBody>
      </p:sp>
    </p:spTree>
    <p:extLst>
      <p:ext uri="{BB962C8B-B14F-4D97-AF65-F5344CB8AC3E}">
        <p14:creationId xmlns:p14="http://schemas.microsoft.com/office/powerpoint/2010/main" val="240344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DC36-8EFA-4378-9855-E019C55AC472}" type="slidenum">
              <a:rPr lang="en-US" smtClean="0"/>
              <a:t>17</a:t>
            </a:fld>
            <a:endParaRPr lang="en-US"/>
          </a:p>
        </p:txBody>
      </p:sp>
    </p:spTree>
    <p:extLst>
      <p:ext uri="{BB962C8B-B14F-4D97-AF65-F5344CB8AC3E}">
        <p14:creationId xmlns:p14="http://schemas.microsoft.com/office/powerpoint/2010/main" val="151640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18</a:t>
            </a:fld>
            <a:endParaRPr lang="en-US"/>
          </a:p>
        </p:txBody>
      </p:sp>
    </p:spTree>
    <p:extLst>
      <p:ext uri="{BB962C8B-B14F-4D97-AF65-F5344CB8AC3E}">
        <p14:creationId xmlns:p14="http://schemas.microsoft.com/office/powerpoint/2010/main" val="49688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atin typeface="Times New Roman" panose="02020603050405020304" pitchFamily="18" charset="0"/>
                <a:cs typeface="Times New Roman" panose="02020603050405020304" pitchFamily="18" charset="0"/>
              </a:rPr>
              <a:t>File scan chứng chỉ Tiếng Anh theo mức cộng điểm khuyến khích</a:t>
            </a:r>
            <a:endParaRPr lang="en-US"/>
          </a:p>
          <a:p>
            <a:r>
              <a:rPr lang="en-US" smtClean="0"/>
              <a:t>Ví</a:t>
            </a:r>
            <a:r>
              <a:rPr lang="en-US" baseline="0" smtClean="0"/>
              <a:t> dụ: CCTA từ bậc 4 được scan thành 1 File</a:t>
            </a:r>
          </a:p>
          <a:p>
            <a:r>
              <a:rPr lang="en-US" baseline="0" smtClean="0"/>
              <a:t>CCTA bậc 3 được scan thành 1 file</a:t>
            </a:r>
            <a:endParaRPr lang="en-US"/>
          </a:p>
        </p:txBody>
      </p:sp>
      <p:sp>
        <p:nvSpPr>
          <p:cNvPr id="4" name="Slide Number Placeholder 3"/>
          <p:cNvSpPr>
            <a:spLocks noGrp="1"/>
          </p:cNvSpPr>
          <p:nvPr>
            <p:ph type="sldNum" sz="quarter" idx="10"/>
          </p:nvPr>
        </p:nvSpPr>
        <p:spPr/>
        <p:txBody>
          <a:bodyPr/>
          <a:lstStyle/>
          <a:p>
            <a:fld id="{BE60DC36-8EFA-4378-9855-E019C55AC472}" type="slidenum">
              <a:rPr lang="en-US" smtClean="0"/>
              <a:t>19</a:t>
            </a:fld>
            <a:endParaRPr lang="en-US"/>
          </a:p>
        </p:txBody>
      </p:sp>
    </p:spTree>
    <p:extLst>
      <p:ext uri="{BB962C8B-B14F-4D97-AF65-F5344CB8AC3E}">
        <p14:creationId xmlns:p14="http://schemas.microsoft.com/office/powerpoint/2010/main" val="3858515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mtClean="0"/>
              <a:t>Tất</a:t>
            </a:r>
            <a:r>
              <a:rPr lang="en-US" baseline="0" smtClean="0"/>
              <a:t> cả các đơn phúc khảo Sở GDĐT chỉ nhận File scan tránh trường hợp nhập nhầm môn phúc khảo hoặc các điểm ưu tiên</a:t>
            </a:r>
          </a:p>
          <a:p>
            <a:pPr marL="174708" indent="-174708">
              <a:buFontTx/>
              <a:buChar char="-"/>
            </a:pPr>
            <a:endParaRPr lang="en-US"/>
          </a:p>
        </p:txBody>
      </p:sp>
      <p:sp>
        <p:nvSpPr>
          <p:cNvPr id="4" name="Slide Number Placeholder 3"/>
          <p:cNvSpPr>
            <a:spLocks noGrp="1"/>
          </p:cNvSpPr>
          <p:nvPr>
            <p:ph type="sldNum" sz="quarter" idx="10"/>
          </p:nvPr>
        </p:nvSpPr>
        <p:spPr/>
        <p:txBody>
          <a:bodyPr/>
          <a:lstStyle/>
          <a:p>
            <a:fld id="{BE60DC36-8EFA-4378-9855-E019C55AC472}" type="slidenum">
              <a:rPr lang="en-US" smtClean="0"/>
              <a:t>20</a:t>
            </a:fld>
            <a:endParaRPr lang="en-US"/>
          </a:p>
        </p:txBody>
      </p:sp>
    </p:spTree>
    <p:extLst>
      <p:ext uri="{BB962C8B-B14F-4D97-AF65-F5344CB8AC3E}">
        <p14:creationId xmlns:p14="http://schemas.microsoft.com/office/powerpoint/2010/main" val="286474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DC36-8EFA-4378-9855-E019C55AC472}" type="slidenum">
              <a:rPr lang="en-US" smtClean="0"/>
              <a:t>21</a:t>
            </a:fld>
            <a:endParaRPr lang="en-US"/>
          </a:p>
        </p:txBody>
      </p:sp>
    </p:spTree>
    <p:extLst>
      <p:ext uri="{BB962C8B-B14F-4D97-AF65-F5344CB8AC3E}">
        <p14:creationId xmlns:p14="http://schemas.microsoft.com/office/powerpoint/2010/main" val="29166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mtClean="0"/>
              <a:t>Cộng</a:t>
            </a:r>
            <a:r>
              <a:rPr lang="en-US" baseline="0" smtClean="0"/>
              <a:t> Điểm KK CCTA (phân biệt các loại chứng chỉ, giá trị thời hạn sử dụng, xác minh chứng chỉ, thời hạn nộp CC để được cộng điểm Khuyến khích)</a:t>
            </a:r>
          </a:p>
          <a:p>
            <a:pPr marL="174708" indent="-174708">
              <a:buFontTx/>
              <a:buChar char="-"/>
            </a:pPr>
            <a:r>
              <a:rPr lang="en-US" baseline="0" smtClean="0"/>
              <a:t>Điểm công bố là Điểm riêng lẻ từng môn. Trong đó, môn Tiếng Anh sẽ có 02 cột Điểm (cột Điểm thi và Cột Điểm tổng sau khi đã được quy đổi hoặc cộng điểm KK)</a:t>
            </a:r>
          </a:p>
          <a:p>
            <a:pPr marL="174708" indent="-174708">
              <a:buFontTx/>
              <a:buChar char="-"/>
            </a:pPr>
            <a:r>
              <a:rPr lang="en-US" baseline="0" smtClean="0"/>
              <a:t>Phòng GDĐT sau khi có kết quả xét trúng tuyển vào lớp 6 Tạo nguồn, lớp 6 TATC phải báo cáo về Sở GDĐT file danh sách dự kiến trúng tuyển trước khi có thông báo trúng tuyển chính thức bằng văn bản</a:t>
            </a:r>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3</a:t>
            </a:fld>
            <a:endParaRPr lang="en-US"/>
          </a:p>
        </p:txBody>
      </p:sp>
    </p:spTree>
    <p:extLst>
      <p:ext uri="{BB962C8B-B14F-4D97-AF65-F5344CB8AC3E}">
        <p14:creationId xmlns:p14="http://schemas.microsoft.com/office/powerpoint/2010/main" val="2997513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22</a:t>
            </a:fld>
            <a:endParaRPr lang="en-US"/>
          </a:p>
        </p:txBody>
      </p:sp>
    </p:spTree>
    <p:extLst>
      <p:ext uri="{BB962C8B-B14F-4D97-AF65-F5344CB8AC3E}">
        <p14:creationId xmlns:p14="http://schemas.microsoft.com/office/powerpoint/2010/main" val="2908614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24</a:t>
            </a:fld>
            <a:endParaRPr lang="en-US"/>
          </a:p>
        </p:txBody>
      </p:sp>
    </p:spTree>
    <p:extLst>
      <p:ext uri="{BB962C8B-B14F-4D97-AF65-F5344CB8AC3E}">
        <p14:creationId xmlns:p14="http://schemas.microsoft.com/office/powerpoint/2010/main" val="203194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DC36-8EFA-4378-9855-E019C55AC472}" type="slidenum">
              <a:rPr lang="en-US" smtClean="0"/>
              <a:t>25</a:t>
            </a:fld>
            <a:endParaRPr lang="en-US"/>
          </a:p>
        </p:txBody>
      </p:sp>
    </p:spTree>
    <p:extLst>
      <p:ext uri="{BB962C8B-B14F-4D97-AF65-F5344CB8AC3E}">
        <p14:creationId xmlns:p14="http://schemas.microsoft.com/office/powerpoint/2010/main" val="2127807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27</a:t>
            </a:fld>
            <a:endParaRPr lang="en-US"/>
          </a:p>
        </p:txBody>
      </p:sp>
    </p:spTree>
    <p:extLst>
      <p:ext uri="{BB962C8B-B14F-4D97-AF65-F5344CB8AC3E}">
        <p14:creationId xmlns:p14="http://schemas.microsoft.com/office/powerpoint/2010/main" val="2376249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28</a:t>
            </a:fld>
            <a:endParaRPr lang="en-US"/>
          </a:p>
        </p:txBody>
      </p:sp>
    </p:spTree>
    <p:extLst>
      <p:ext uri="{BB962C8B-B14F-4D97-AF65-F5344CB8AC3E}">
        <p14:creationId xmlns:p14="http://schemas.microsoft.com/office/powerpoint/2010/main" val="2784293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29</a:t>
            </a:fld>
            <a:endParaRPr lang="en-US"/>
          </a:p>
        </p:txBody>
      </p:sp>
    </p:spTree>
    <p:extLst>
      <p:ext uri="{BB962C8B-B14F-4D97-AF65-F5344CB8AC3E}">
        <p14:creationId xmlns:p14="http://schemas.microsoft.com/office/powerpoint/2010/main" val="3967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mtClean="0"/>
              <a:t>Chứng</a:t>
            </a:r>
            <a:r>
              <a:rPr lang="en-US" baseline="0" smtClean="0"/>
              <a:t> chỉ TA Cambridge không có quy định về thời hạn sử dụng.</a:t>
            </a:r>
            <a:endParaRPr lang="en-US" smtClean="0"/>
          </a:p>
          <a:p>
            <a:pPr marL="174708" indent="-174708">
              <a:buFontTx/>
              <a:buChar char="-"/>
            </a:pPr>
            <a:r>
              <a:rPr lang="en-US" smtClean="0"/>
              <a:t>Chỉ</a:t>
            </a:r>
            <a:r>
              <a:rPr lang="en-US" baseline="0" smtClean="0"/>
              <a:t> nhận CCTA cộng điểm KK đến hết thời gian đăng ký dự thi. Không nhận các trường hợp bổ sung sau.</a:t>
            </a:r>
          </a:p>
          <a:p>
            <a:pPr marL="174708" indent="-174708">
              <a:buFontTx/>
              <a:buChar char="-"/>
            </a:pPr>
            <a:r>
              <a:rPr lang="en-US" baseline="0" smtClean="0"/>
              <a:t>Đối với lớp tạo nguồn: các trường hợp được quy đổi sang điểm 10 môn Tiếng Anh vẫn phải gửi danh sách về Sở GDĐT để sắp xếp SBD dự thi 02 môn Toán, Tiếng Việt và phục vụ công tác công bố điểm</a:t>
            </a:r>
          </a:p>
          <a:p>
            <a:pPr marL="174708" indent="-174708">
              <a:buFontTx/>
              <a:buChar char="-"/>
            </a:pPr>
            <a:r>
              <a:rPr lang="en-US" baseline="0" smtClean="0"/>
              <a:t>Đối với lớp TATC: các trường hợp được quy đổi sang điểm 10 môn Tiếng Anh vẫn phải lập danh sách gửi về Sở GDĐT để phục vụ công tác công bố điểm và kiểm tra kết quả trúng tuyển về sau</a:t>
            </a:r>
          </a:p>
          <a:p>
            <a:pPr marL="174708" indent="-174708">
              <a:buFontTx/>
              <a:buChar char="-"/>
            </a:pPr>
            <a:r>
              <a:rPr lang="en-US" baseline="0" smtClean="0"/>
              <a:t>Tất cả các trường hợp được quy đổi điểm/cộng điểm KK đều phải scan CCTA/bảng điểm CCTA theo từng mức quy đổi/cộng điểm (1 file gồm tất cả thí sinh được quy đổi sang 10 điểm, 01 File gồm tất cả các thí sinh được cộng 1.5 điểm,….)</a:t>
            </a:r>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a:p>
        </p:txBody>
      </p:sp>
    </p:spTree>
    <p:extLst>
      <p:ext uri="{BB962C8B-B14F-4D97-AF65-F5344CB8AC3E}">
        <p14:creationId xmlns:p14="http://schemas.microsoft.com/office/powerpoint/2010/main" val="289739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Xem xét</a:t>
            </a:r>
            <a:r>
              <a:rPr lang="en-US" baseline="0" smtClean="0"/>
              <a:t> thật chính xác các loại chứng chỉ tránh nhầm lẫn trong việc nhận diện chứng chỉ Tiếng Anh. Đặc biệt là chứng chỉ Flyers và Movers. </a:t>
            </a:r>
            <a:r>
              <a:rPr lang="en-US" smtClean="0"/>
              <a:t>Chú</a:t>
            </a:r>
            <a:r>
              <a:rPr lang="en-US" baseline="0" smtClean="0"/>
              <a:t> ý tên của chứng chỉ: KET, Flyers, Movers rồi mới xác định điểm, số khiên </a:t>
            </a:r>
            <a:r>
              <a:rPr lang="en-US" baseline="0" smtClean="0">
                <a:sym typeface="Wingdings" panose="05000000000000000000" pitchFamily="2" charset="2"/>
              </a:rPr>
              <a:t> xác định số điểm được cộng ưu tiên, KK</a:t>
            </a:r>
            <a:br>
              <a:rPr lang="en-US" baseline="0" smtClean="0">
                <a:sym typeface="Wingdings" panose="05000000000000000000" pitchFamily="2" charset="2"/>
              </a:rPr>
            </a:br>
            <a:r>
              <a:rPr lang="en-US" baseline="0" smtClean="0">
                <a:sym typeface="Wingdings" panose="05000000000000000000" pitchFamily="2" charset="2"/>
              </a:rPr>
              <a:t>- Chứng chỉ Flyers, Movers (chủ yếu là các trung tâm VN120, Trung tâm Ngoại ngữ và Tin học trực thuộc Sở SGDĐT Tp. HCM, VN…) do đó có thể xác minh các </a:t>
            </a:r>
            <a:endParaRPr lang="en-US"/>
          </a:p>
        </p:txBody>
      </p:sp>
      <p:sp>
        <p:nvSpPr>
          <p:cNvPr id="4" name="Slide Number Placeholder 3"/>
          <p:cNvSpPr>
            <a:spLocks noGrp="1"/>
          </p:cNvSpPr>
          <p:nvPr>
            <p:ph type="sldNum" sz="quarter" idx="10"/>
          </p:nvPr>
        </p:nvSpPr>
        <p:spPr/>
        <p:txBody>
          <a:bodyPr/>
          <a:lstStyle/>
          <a:p>
            <a:fld id="{BE60DC36-8EFA-4378-9855-E019C55AC472}" type="slidenum">
              <a:rPr lang="en-US" smtClean="0"/>
              <a:t>5</a:t>
            </a:fld>
            <a:endParaRPr lang="en-US"/>
          </a:p>
        </p:txBody>
      </p:sp>
    </p:spTree>
    <p:extLst>
      <p:ext uri="{BB962C8B-B14F-4D97-AF65-F5344CB8AC3E}">
        <p14:creationId xmlns:p14="http://schemas.microsoft.com/office/powerpoint/2010/main" val="240762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6</a:t>
            </a:fld>
            <a:endParaRPr lang="en-US"/>
          </a:p>
        </p:txBody>
      </p:sp>
    </p:spTree>
    <p:extLst>
      <p:ext uri="{BB962C8B-B14F-4D97-AF65-F5344CB8AC3E}">
        <p14:creationId xmlns:p14="http://schemas.microsoft.com/office/powerpoint/2010/main" val="123606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7</a:t>
            </a:fld>
            <a:endParaRPr lang="en-US"/>
          </a:p>
        </p:txBody>
      </p:sp>
    </p:spTree>
    <p:extLst>
      <p:ext uri="{BB962C8B-B14F-4D97-AF65-F5344CB8AC3E}">
        <p14:creationId xmlns:p14="http://schemas.microsoft.com/office/powerpoint/2010/main" val="188513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atin typeface="Times New Roman" panose="02020603050405020304" pitchFamily="18" charset="0"/>
                <a:cs typeface="Times New Roman" panose="02020603050405020304" pitchFamily="18" charset="0"/>
              </a:rPr>
              <a:t>File scan chứng chỉ Tiếng Anh theo mức cộng điểm khuyến </a:t>
            </a:r>
            <a:r>
              <a:rPr lang="en-US" smtClean="0">
                <a:latin typeface="Times New Roman" panose="02020603050405020304" pitchFamily="18" charset="0"/>
                <a:cs typeface="Times New Roman" panose="02020603050405020304" pitchFamily="18" charset="0"/>
              </a:rPr>
              <a:t>khích</a:t>
            </a:r>
            <a:endParaRPr lang="en-US"/>
          </a:p>
        </p:txBody>
      </p:sp>
      <p:sp>
        <p:nvSpPr>
          <p:cNvPr id="4" name="Slide Number Placeholder 3"/>
          <p:cNvSpPr>
            <a:spLocks noGrp="1"/>
          </p:cNvSpPr>
          <p:nvPr>
            <p:ph type="sldNum" sz="quarter" idx="10"/>
          </p:nvPr>
        </p:nvSpPr>
        <p:spPr/>
        <p:txBody>
          <a:bodyPr/>
          <a:lstStyle/>
          <a:p>
            <a:fld id="{BE60DC36-8EFA-4378-9855-E019C55AC472}" type="slidenum">
              <a:rPr lang="en-US" smtClean="0"/>
              <a:t>8</a:t>
            </a:fld>
            <a:endParaRPr lang="en-US"/>
          </a:p>
        </p:txBody>
      </p:sp>
    </p:spTree>
    <p:extLst>
      <p:ext uri="{BB962C8B-B14F-4D97-AF65-F5344CB8AC3E}">
        <p14:creationId xmlns:p14="http://schemas.microsoft.com/office/powerpoint/2010/main" val="56235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60DC36-8EFA-4378-9855-E019C55AC472}" type="slidenum">
              <a:rPr lang="en-US" smtClean="0"/>
              <a:t>9</a:t>
            </a:fld>
            <a:endParaRPr lang="en-US"/>
          </a:p>
        </p:txBody>
      </p:sp>
    </p:spTree>
    <p:extLst>
      <p:ext uri="{BB962C8B-B14F-4D97-AF65-F5344CB8AC3E}">
        <p14:creationId xmlns:p14="http://schemas.microsoft.com/office/powerpoint/2010/main" val="226865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vi-VN" smtClean="0"/>
              <a:t>Trườ</a:t>
            </a:r>
            <a:r>
              <a:rPr lang="en-US" smtClean="0"/>
              <a:t>ng THCS cung</a:t>
            </a:r>
            <a:r>
              <a:rPr lang="en-US" baseline="0" smtClean="0"/>
              <a:t> cấp File mẫu đơn Xin xét tuyển thẳng vào lớp 10 THPT cho học sinh bao gồm: mẫu đơn xét TT vào Trường THPT chuyên Hùng Vương, Trường THPT Trịnh Hoài Đức, THPT Dĩ An và THPT không chuyên. Tuyệt đối không được để PHHS phải di chuyển nhiều lần giữa Trường THCS và Sở GDĐT.</a:t>
            </a:r>
          </a:p>
          <a:p>
            <a:pPr defTabSz="931774">
              <a:defRPr/>
            </a:pPr>
            <a:r>
              <a:rPr lang="en-US" baseline="0" smtClean="0"/>
              <a:t>   +Các Trường THCS trước khi xác nhận các thông tin trên đơn xin xét tuyển thẳng phải xem xét sự chính xác thông tin trên đơn của thí sinh</a:t>
            </a:r>
          </a:p>
          <a:p>
            <a:r>
              <a:rPr lang="en-US" baseline="0" smtClean="0"/>
              <a:t>   +Đóng giáp lai trên ảnh và tại nơi xác nhận của Hiệu trưởng Trường THCS</a:t>
            </a:r>
            <a:br>
              <a:rPr lang="en-US" baseline="0" smtClean="0"/>
            </a:br>
            <a:r>
              <a:rPr lang="en-US" baseline="0" smtClean="0"/>
              <a:t>   +Kiểm tra sự đầy đủ, chính xác thông tin thí sinh giữa các loại hồ sơ như Học bạ, GKS, Giấy CNTN tạm thời,CCCD/Giấy thông báo mã ĐD và kết quả học tập trong học bạ</a:t>
            </a:r>
          </a:p>
          <a:p>
            <a:pPr marL="174708" indent="-174708">
              <a:buFontTx/>
              <a:buChar char="-"/>
            </a:pPr>
            <a:r>
              <a:rPr lang="en-US" baseline="0" smtClean="0"/>
              <a:t>Phòng GDĐT phải nắm được danh sách học sinh khuyết tật tại từng Trường THCS theo từng năm học để thực hiện bước xác nhận đối tượng học sinh khuyết tật, tăng cường sự quản lý đối với học sinh khuyết tật.</a:t>
            </a:r>
          </a:p>
          <a:p>
            <a:pPr marL="174708" indent="-174708">
              <a:buFontTx/>
              <a:buChar char="-"/>
            </a:pPr>
            <a:r>
              <a:rPr lang="en-US" baseline="0" smtClean="0"/>
              <a:t>Từ ngày 15/5-19/5/2023, PHHS liên hệ ô số 10 – Tháp B – Trung tâm Hành chính tỉnh để nộp hồ sơ xét tuyển thẳng. Lưu ý: Sở GDĐT không giải quyết việc rút hồ sơ, chuyển trường cho thí sinh sau khi đã tiếp nhận hồ sơ, không nhận hồ sơ các trường hợp nộp hồ sơ sau ngày 19/5/2023</a:t>
            </a:r>
          </a:p>
          <a:p>
            <a:pPr marL="174708" indent="-174708">
              <a:buFontTx/>
              <a:buChar char="-"/>
            </a:pPr>
            <a:r>
              <a:rPr lang="en-US" baseline="0" smtClean="0"/>
              <a:t>Trường THPT khi tiếp nhận hồ sơ của thí sinh nếu phát hiện có trường hợp học sinh thuộc diện tuyển thẳng phải hướng dẫn PHHS liên hệ Trường THCS để thực hiện quy trình làm hồ sơ xét tuyển thẳng</a:t>
            </a:r>
          </a:p>
        </p:txBody>
      </p:sp>
      <p:sp>
        <p:nvSpPr>
          <p:cNvPr id="4" name="Slide Number Placeholder 3"/>
          <p:cNvSpPr>
            <a:spLocks noGrp="1"/>
          </p:cNvSpPr>
          <p:nvPr>
            <p:ph type="sldNum" sz="quarter" idx="5"/>
          </p:nvPr>
        </p:nvSpPr>
        <p:spPr/>
        <p:txBody>
          <a:bodyPr/>
          <a:lstStyle/>
          <a:p>
            <a:fld id="{BE60DC36-8EFA-4378-9855-E019C55AC472}" type="slidenum">
              <a:rPr lang="en-US" smtClean="0"/>
              <a:t>10</a:t>
            </a:fld>
            <a:endParaRPr lang="en-US"/>
          </a:p>
        </p:txBody>
      </p:sp>
    </p:spTree>
    <p:extLst>
      <p:ext uri="{BB962C8B-B14F-4D97-AF65-F5344CB8AC3E}">
        <p14:creationId xmlns:p14="http://schemas.microsoft.com/office/powerpoint/2010/main" val="177215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174680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863439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389421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322851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DA1498-92C7-4E4B-8045-C9195F453964}"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200315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A1498-92C7-4E4B-8045-C9195F453964}"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3389699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A1498-92C7-4E4B-8045-C9195F453964}"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14285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A1498-92C7-4E4B-8045-C9195F453964}"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2181175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DA1498-92C7-4E4B-8045-C9195F453964}"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145150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2789287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DA1498-92C7-4E4B-8045-C9195F453964}"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4091251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1442688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89966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4/4/2023</a:t>
            </a:fld>
            <a:endParaRPr lang="en-US"/>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4/4/2023</a:t>
            </a:fld>
            <a:endParaRPr lang="en-US"/>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4/4/2023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a:p>
        </p:txBody>
      </p:sp>
    </p:spTree>
    <p:extLst>
      <p:ext uri="{BB962C8B-B14F-4D97-AF65-F5344CB8AC3E}">
        <p14:creationId xmlns:p14="http://schemas.microsoft.com/office/powerpoint/2010/main" val="37304715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tmp"/></Relationships>
</file>

<file path=ppt/slides/_rels/slide2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t="-30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97347" y="347902"/>
            <a:ext cx="824294" cy="824294"/>
          </a:xfrm>
          <a:prstGeom prst="rect">
            <a:avLst/>
          </a:prstGeom>
        </p:spPr>
      </p:pic>
      <p:sp>
        <p:nvSpPr>
          <p:cNvPr id="5" name="TextBox 4"/>
          <p:cNvSpPr txBox="1"/>
          <p:nvPr/>
        </p:nvSpPr>
        <p:spPr>
          <a:xfrm>
            <a:off x="4321641" y="529217"/>
            <a:ext cx="4254754" cy="461665"/>
          </a:xfrm>
          <a:prstGeom prst="rect">
            <a:avLst/>
          </a:prstGeom>
          <a:noFill/>
        </p:spPr>
        <p:txBody>
          <a:bodyPr wrap="none" rtlCol="0">
            <a:spAutoFit/>
          </a:bodyPr>
          <a:lstStyle/>
          <a:p>
            <a:r>
              <a:rPr lang="en-US" sz="2400" b="1" smtClean="0">
                <a:solidFill>
                  <a:schemeClr val="accent5">
                    <a:lumMod val="75000"/>
                  </a:schemeClr>
                </a:solidFill>
                <a:latin typeface="Times New Roman" panose="02020603050405020304" pitchFamily="18" charset="0"/>
                <a:cs typeface="Times New Roman" panose="02020603050405020304" pitchFamily="18" charset="0"/>
              </a:rPr>
              <a:t>SỞ GIÁO DỤC VÀ ĐÀO TẠO</a:t>
            </a:r>
            <a:endParaRPr lang="en-US" sz="2400" b="1">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894364" y="2860456"/>
            <a:ext cx="10820400" cy="1754326"/>
          </a:xfrm>
          <a:prstGeom prst="rect">
            <a:avLst/>
          </a:prstGeom>
        </p:spPr>
        <p:txBody>
          <a:bodyPr wrap="square">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T</a:t>
            </a:r>
            <a:r>
              <a:rPr lang="vi-VN" sz="3600" b="1" smtClean="0">
                <a:solidFill>
                  <a:srgbClr val="FF0000"/>
                </a:solidFill>
                <a:latin typeface="Times New Roman" panose="02020603050405020304" pitchFamily="18" charset="0"/>
                <a:cs typeface="Times New Roman" panose="02020603050405020304" pitchFamily="18" charset="0"/>
              </a:rPr>
              <a:t>riển </a:t>
            </a:r>
            <a:r>
              <a:rPr lang="vi-VN" sz="3600" b="1">
                <a:solidFill>
                  <a:srgbClr val="FF0000"/>
                </a:solidFill>
                <a:latin typeface="Times New Roman" panose="02020603050405020304" pitchFamily="18" charset="0"/>
                <a:cs typeface="Times New Roman" panose="02020603050405020304" pitchFamily="18" charset="0"/>
              </a:rPr>
              <a:t>khai công tác đăng ký dự thi, thu nhận hồ sơ và </a:t>
            </a:r>
            <a:endParaRPr lang="en-US" sz="3600" b="1" smtClean="0">
              <a:solidFill>
                <a:srgbClr val="FF0000"/>
              </a:solidFill>
              <a:latin typeface="Times New Roman" panose="02020603050405020304" pitchFamily="18" charset="0"/>
              <a:cs typeface="Times New Roman" panose="02020603050405020304" pitchFamily="18" charset="0"/>
            </a:endParaRPr>
          </a:p>
          <a:p>
            <a:pPr algn="ctr"/>
            <a:r>
              <a:rPr lang="vi-VN" sz="3600" b="1" smtClean="0">
                <a:solidFill>
                  <a:srgbClr val="FF0000"/>
                </a:solidFill>
                <a:latin typeface="Times New Roman" panose="02020603050405020304" pitchFamily="18" charset="0"/>
                <a:cs typeface="Times New Roman" panose="02020603050405020304" pitchFamily="18" charset="0"/>
              </a:rPr>
              <a:t>nhập </a:t>
            </a:r>
            <a:r>
              <a:rPr lang="vi-VN" sz="3600" b="1">
                <a:solidFill>
                  <a:srgbClr val="FF0000"/>
                </a:solidFill>
                <a:latin typeface="Times New Roman" panose="02020603050405020304" pitchFamily="18" charset="0"/>
                <a:cs typeface="Times New Roman" panose="02020603050405020304" pitchFamily="18" charset="0"/>
              </a:rPr>
              <a:t>dữ liệu thi tuyển sinh lớp 10 </a:t>
            </a:r>
            <a:r>
              <a:rPr lang="en-US" sz="3600" b="1" smtClean="0">
                <a:solidFill>
                  <a:srgbClr val="FF0000"/>
                </a:solidFill>
                <a:latin typeface="Times New Roman" panose="02020603050405020304" pitchFamily="18" charset="0"/>
                <a:cs typeface="Times New Roman" panose="02020603050405020304" pitchFamily="18" charset="0"/>
              </a:rPr>
              <a:t>THPT </a:t>
            </a:r>
          </a:p>
          <a:p>
            <a:pPr algn="ctr"/>
            <a:r>
              <a:rPr lang="vi-VN" sz="3600" b="1" smtClean="0">
                <a:solidFill>
                  <a:srgbClr val="FF0000"/>
                </a:solidFill>
                <a:latin typeface="Times New Roman" panose="02020603050405020304" pitchFamily="18" charset="0"/>
                <a:cs typeface="Times New Roman" panose="02020603050405020304" pitchFamily="18" charset="0"/>
              </a:rPr>
              <a:t>năm </a:t>
            </a:r>
            <a:r>
              <a:rPr lang="vi-VN" sz="3600" b="1">
                <a:solidFill>
                  <a:srgbClr val="FF0000"/>
                </a:solidFill>
                <a:latin typeface="Times New Roman" panose="02020603050405020304" pitchFamily="18" charset="0"/>
                <a:cs typeface="Times New Roman" panose="02020603050405020304" pitchFamily="18" charset="0"/>
              </a:rPr>
              <a:t>học 2023-2024</a:t>
            </a:r>
          </a:p>
        </p:txBody>
      </p:sp>
      <p:sp>
        <p:nvSpPr>
          <p:cNvPr id="9" name="Rectangle 8"/>
          <p:cNvSpPr/>
          <p:nvPr/>
        </p:nvSpPr>
        <p:spPr>
          <a:xfrm>
            <a:off x="4769529" y="1725977"/>
            <a:ext cx="3070071" cy="769441"/>
          </a:xfrm>
          <a:prstGeom prst="rect">
            <a:avLst/>
          </a:prstGeom>
        </p:spPr>
        <p:txBody>
          <a:bodyPr wrap="none">
            <a:spAutoFit/>
          </a:bodyPr>
          <a:lstStyle/>
          <a:p>
            <a:r>
              <a:rPr lang="en-US" sz="4400" b="1" smtClean="0">
                <a:solidFill>
                  <a:srgbClr val="FF0000"/>
                </a:solidFill>
                <a:latin typeface="Times New Roman" panose="02020603050405020304" pitchFamily="18" charset="0"/>
                <a:cs typeface="Times New Roman" panose="02020603050405020304" pitchFamily="18" charset="0"/>
              </a:rPr>
              <a:t>HỘI NGHỊ </a:t>
            </a:r>
            <a:endParaRPr lang="en-US" sz="4400" b="1">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78207" y="5936600"/>
            <a:ext cx="4052713" cy="369332"/>
          </a:xfrm>
          <a:prstGeom prst="rect">
            <a:avLst/>
          </a:prstGeom>
          <a:noFill/>
        </p:spPr>
        <p:txBody>
          <a:bodyPr wrap="none" rtlCol="0">
            <a:spAutoFit/>
          </a:bodyPr>
          <a:lstStyle/>
          <a:p>
            <a:r>
              <a:rPr lang="en-US" b="1" i="1" smtClean="0">
                <a:latin typeface="Times New Roman" panose="02020603050405020304" pitchFamily="18" charset="0"/>
                <a:cs typeface="Times New Roman" panose="02020603050405020304" pitchFamily="18" charset="0"/>
              </a:rPr>
              <a:t>Bình Dương, ngày 04 tháng 4 năm 2023</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1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337136"/>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QUY TRÌNH TIẾP NHẬN </a:t>
            </a:r>
          </a:p>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HỔ SƠ TUYỂN THẲNG</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23A462-D581-4451-A275-D8FA412E142C}"/>
              </a:ext>
              <a:ext uri="{C183D7F6-B498-43B3-948B-1728B52AA6E4}">
                <adec:decorative xmlns:adec="http://schemas.microsoft.com/office/drawing/2017/decorative" xmlns="" val="1"/>
              </a:ext>
            </a:extLst>
          </p:cNvPr>
          <p:cNvSpPr/>
          <p:nvPr/>
        </p:nvSpPr>
        <p:spPr>
          <a:xfrm>
            <a:off x="1723232" y="1097812"/>
            <a:ext cx="1587500" cy="1587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Oval 40">
            <a:extLst>
              <a:ext uri="{FF2B5EF4-FFF2-40B4-BE49-F238E27FC236}">
                <a16:creationId xmlns:a16="http://schemas.microsoft.com/office/drawing/2014/main" id="{3FAD125B-9A3B-49A4-B9EC-C8A6D3CF9CBF}"/>
              </a:ext>
              <a:ext uri="{C183D7F6-B498-43B3-948B-1728B52AA6E4}">
                <adec:decorative xmlns:adec="http://schemas.microsoft.com/office/drawing/2017/decorative" xmlns="" val="1"/>
              </a:ext>
            </a:extLst>
          </p:cNvPr>
          <p:cNvSpPr/>
          <p:nvPr/>
        </p:nvSpPr>
        <p:spPr>
          <a:xfrm>
            <a:off x="1723232" y="3382835"/>
            <a:ext cx="1587500" cy="1587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33E4AB5-6FC1-4454-9421-850EF5A4ADF3}"/>
              </a:ext>
              <a:ext uri="{C183D7F6-B498-43B3-948B-1728B52AA6E4}">
                <adec:decorative xmlns:adec="http://schemas.microsoft.com/office/drawing/2017/decorative" xmlns="" val="1"/>
              </a:ext>
            </a:extLst>
          </p:cNvPr>
          <p:cNvSpPr/>
          <p:nvPr/>
        </p:nvSpPr>
        <p:spPr>
          <a:xfrm>
            <a:off x="4109244" y="2240323"/>
            <a:ext cx="1587500" cy="15875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0123448-0B37-4226-B26C-A3081E6142FF}"/>
              </a:ext>
              <a:ext uri="{C183D7F6-B498-43B3-948B-1728B52AA6E4}">
                <adec:decorative xmlns:adec="http://schemas.microsoft.com/office/drawing/2017/decorative" xmlns="" val="1"/>
              </a:ext>
            </a:extLst>
          </p:cNvPr>
          <p:cNvSpPr/>
          <p:nvPr/>
        </p:nvSpPr>
        <p:spPr>
          <a:xfrm>
            <a:off x="7219156" y="2228634"/>
            <a:ext cx="1587500" cy="15875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55211EE-8286-42CD-A4AF-EDD1186B28A3}"/>
              </a:ext>
              <a:ext uri="{C183D7F6-B498-43B3-948B-1728B52AA6E4}">
                <adec:decorative xmlns:adec="http://schemas.microsoft.com/office/drawing/2017/decorative" xmlns="" val="1"/>
              </a:ext>
            </a:extLst>
          </p:cNvPr>
          <p:cNvSpPr/>
          <p:nvPr/>
        </p:nvSpPr>
        <p:spPr>
          <a:xfrm>
            <a:off x="5618758" y="4374826"/>
            <a:ext cx="1587500" cy="15875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3287700-63E7-4098-B825-B123C11134C1}"/>
              </a:ext>
              <a:ext uri="{C183D7F6-B498-43B3-948B-1728B52AA6E4}">
                <adec:decorative xmlns:adec="http://schemas.microsoft.com/office/drawing/2017/decorative" xmlns="" val="1"/>
              </a:ext>
            </a:extLst>
          </p:cNvPr>
          <p:cNvSpPr/>
          <p:nvPr/>
        </p:nvSpPr>
        <p:spPr>
          <a:xfrm>
            <a:off x="9846834" y="533234"/>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9943F00-C6CB-4F10-A02B-801F37984D43}"/>
              </a:ext>
              <a:ext uri="{C183D7F6-B498-43B3-948B-1728B52AA6E4}">
                <adec:decorative xmlns:adec="http://schemas.microsoft.com/office/drawing/2017/decorative" xmlns="" val="1"/>
              </a:ext>
            </a:extLst>
          </p:cNvPr>
          <p:cNvSpPr/>
          <p:nvPr/>
        </p:nvSpPr>
        <p:spPr>
          <a:xfrm>
            <a:off x="9707332" y="4053474"/>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78C71AAC-D0D2-4BBF-B302-54163A284EC6}"/>
              </a:ext>
              <a:ext uri="{C183D7F6-B498-43B3-948B-1728B52AA6E4}">
                <adec:decorative xmlns:adec="http://schemas.microsoft.com/office/drawing/2017/decorative" xmlns="" val="1"/>
              </a:ext>
            </a:extLst>
          </p:cNvPr>
          <p:cNvCxnSpPr>
            <a:stCxn id="3" idx="6"/>
            <a:endCxn id="41" idx="6"/>
          </p:cNvCxnSpPr>
          <p:nvPr/>
        </p:nvCxnSpPr>
        <p:spPr>
          <a:xfrm>
            <a:off x="3310732" y="1891562"/>
            <a:ext cx="12700" cy="2285023"/>
          </a:xfrm>
          <a:prstGeom prst="bentConnector3">
            <a:avLst>
              <a:gd name="adj1" fmla="val 1800000"/>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1AB5AC-284A-472B-B8E5-2F198F4E96D7}"/>
              </a:ext>
              <a:ext uri="{C183D7F6-B498-43B3-948B-1728B52AA6E4}">
                <adec:decorative xmlns:adec="http://schemas.microsoft.com/office/drawing/2017/decorative" xmlns="" val="1"/>
              </a:ext>
            </a:extLst>
          </p:cNvPr>
          <p:cNvCxnSpPr>
            <a:cxnSpLocks/>
            <a:endCxn id="42" idx="2"/>
          </p:cNvCxnSpPr>
          <p:nvPr/>
        </p:nvCxnSpPr>
        <p:spPr>
          <a:xfrm>
            <a:off x="3540125" y="3034073"/>
            <a:ext cx="569119"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1394D4E-BC7A-418D-B233-6C374456AEAE}"/>
              </a:ext>
              <a:ext uri="{C183D7F6-B498-43B3-948B-1728B52AA6E4}">
                <adec:decorative xmlns:adec="http://schemas.microsoft.com/office/drawing/2017/decorative" xmlns="" val="1"/>
              </a:ext>
            </a:extLst>
          </p:cNvPr>
          <p:cNvCxnSpPr>
            <a:cxnSpLocks/>
            <a:stCxn id="42" idx="6"/>
            <a:endCxn id="73" idx="2"/>
          </p:cNvCxnSpPr>
          <p:nvPr/>
        </p:nvCxnSpPr>
        <p:spPr>
          <a:xfrm flipV="1">
            <a:off x="5696744" y="3022384"/>
            <a:ext cx="1522412" cy="11689"/>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1AAA85B-D8C7-43BE-844A-625265015123}"/>
              </a:ext>
              <a:ext uri="{C183D7F6-B498-43B3-948B-1728B52AA6E4}">
                <adec:decorative xmlns:adec="http://schemas.microsoft.com/office/drawing/2017/decorative" xmlns="" val="1"/>
              </a:ext>
            </a:extLst>
          </p:cNvPr>
          <p:cNvCxnSpPr>
            <a:cxnSpLocks/>
            <a:stCxn id="73" idx="6"/>
          </p:cNvCxnSpPr>
          <p:nvPr/>
        </p:nvCxnSpPr>
        <p:spPr>
          <a:xfrm>
            <a:off x="8806656" y="3022384"/>
            <a:ext cx="630938"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741AA56-D9ED-492E-8385-5CB8274B1286}"/>
              </a:ext>
              <a:ext uri="{C183D7F6-B498-43B3-948B-1728B52AA6E4}">
                <adec:decorative xmlns:adec="http://schemas.microsoft.com/office/drawing/2017/decorative" xmlns="" val="1"/>
              </a:ext>
            </a:extLst>
          </p:cNvPr>
          <p:cNvCxnSpPr/>
          <p:nvPr/>
        </p:nvCxnSpPr>
        <p:spPr>
          <a:xfrm rot="10800000" flipV="1">
            <a:off x="9669526" y="1353983"/>
            <a:ext cx="161924" cy="3622146"/>
          </a:xfrm>
          <a:prstGeom prst="bentConnector3">
            <a:avLst>
              <a:gd name="adj1" fmla="val 241177"/>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6BEBF752-C33D-4EC4-8210-F7B1D3A10097}"/>
              </a:ext>
            </a:extLst>
          </p:cNvPr>
          <p:cNvSpPr/>
          <p:nvPr/>
        </p:nvSpPr>
        <p:spPr>
          <a:xfrm>
            <a:off x="1831182" y="1568398"/>
            <a:ext cx="1371600" cy="646331"/>
          </a:xfrm>
          <a:prstGeom prst="rect">
            <a:avLst/>
          </a:prstGeom>
        </p:spPr>
        <p:txBody>
          <a:bodyPr wrap="square" lIns="0" tIns="0" rIns="0" bIns="0" anchor="ctr">
            <a:spAutoFit/>
          </a:bodyPr>
          <a:lstStyle/>
          <a:p>
            <a:pPr algn="ctr"/>
            <a:r>
              <a:rPr lang="en-US" sz="1400" b="1" smtClean="0">
                <a:solidFill>
                  <a:schemeClr val="bg1"/>
                </a:solidFill>
                <a:latin typeface="Times New Roman" panose="02020603050405020304" pitchFamily="18" charset="0"/>
                <a:cs typeface="Times New Roman" panose="02020603050405020304" pitchFamily="18" charset="0"/>
              </a:rPr>
              <a:t>ĐẠT GIẢI HSG CẤP TỈNH, KHKT, …</a:t>
            </a:r>
            <a:endParaRPr lang="en-US" sz="1400" b="1">
              <a:solidFill>
                <a:schemeClr val="bg1"/>
              </a:solidFill>
              <a:latin typeface="Times New Roman" panose="02020603050405020304" pitchFamily="18" charset="0"/>
              <a:cs typeface="Times New Roman" panose="02020603050405020304" pitchFamily="18" charset="0"/>
            </a:endParaRPr>
          </a:p>
        </p:txBody>
      </p:sp>
      <p:sp>
        <p:nvSpPr>
          <p:cNvPr id="81" name="Rectangle 80">
            <a:extLst>
              <a:ext uri="{FF2B5EF4-FFF2-40B4-BE49-F238E27FC236}">
                <a16:creationId xmlns:a16="http://schemas.microsoft.com/office/drawing/2014/main" id="{D4EC02E4-F054-4111-9038-AE0BDA4C8060}"/>
              </a:ext>
            </a:extLst>
          </p:cNvPr>
          <p:cNvSpPr/>
          <p:nvPr/>
        </p:nvSpPr>
        <p:spPr>
          <a:xfrm>
            <a:off x="1831182" y="4053474"/>
            <a:ext cx="1371600" cy="246221"/>
          </a:xfrm>
          <a:prstGeom prst="rect">
            <a:avLst/>
          </a:prstGeom>
        </p:spPr>
        <p:txBody>
          <a:bodyPr wrap="square" lIns="0" tIns="0" rIns="0" bIns="0" anchor="ctr">
            <a:spAutoFit/>
          </a:bodyPr>
          <a:lstStyle/>
          <a:p>
            <a:pPr algn="ctr"/>
            <a:r>
              <a:rPr lang="en-US" sz="1600" b="1" smtClean="0">
                <a:solidFill>
                  <a:schemeClr val="bg1"/>
                </a:solidFill>
                <a:latin typeface="Times New Roman" panose="02020603050405020304" pitchFamily="18" charset="0"/>
                <a:cs typeface="Times New Roman" panose="02020603050405020304" pitchFamily="18" charset="0"/>
              </a:rPr>
              <a:t>KHUYẾT TẬT</a:t>
            </a:r>
            <a:endParaRPr lang="en-US" sz="1600" b="1">
              <a:solidFill>
                <a:schemeClr val="bg1"/>
              </a:solidFill>
              <a:latin typeface="Times New Roman" panose="02020603050405020304" pitchFamily="18" charset="0"/>
              <a:cs typeface="Times New Roman" panose="02020603050405020304" pitchFamily="18" charset="0"/>
            </a:endParaRPr>
          </a:p>
        </p:txBody>
      </p:sp>
      <p:sp>
        <p:nvSpPr>
          <p:cNvPr id="82" name="Rectangle 81">
            <a:extLst>
              <a:ext uri="{FF2B5EF4-FFF2-40B4-BE49-F238E27FC236}">
                <a16:creationId xmlns:a16="http://schemas.microsoft.com/office/drawing/2014/main" id="{9771041D-83B6-4693-BC25-25AABB3CE3BF}"/>
              </a:ext>
            </a:extLst>
          </p:cNvPr>
          <p:cNvSpPr/>
          <p:nvPr/>
        </p:nvSpPr>
        <p:spPr>
          <a:xfrm>
            <a:off x="4217194" y="2787852"/>
            <a:ext cx="1371600" cy="492443"/>
          </a:xfrm>
          <a:prstGeom prst="rect">
            <a:avLst/>
          </a:prstGeom>
        </p:spPr>
        <p:txBody>
          <a:bodyPr wrap="square" lIns="0" tIns="0" rIns="0" bIns="0" anchor="ctr">
            <a:spAutoFit/>
          </a:bodyPr>
          <a:lstStyle/>
          <a:p>
            <a:pPr algn="ctr"/>
            <a:r>
              <a:rPr lang="en-US" sz="1600" b="1" smtClean="0">
                <a:solidFill>
                  <a:schemeClr val="bg1"/>
                </a:solidFill>
                <a:latin typeface="Times New Roman" panose="02020603050405020304" pitchFamily="18" charset="0"/>
                <a:cs typeface="Times New Roman" panose="02020603050405020304" pitchFamily="18" charset="0"/>
              </a:rPr>
              <a:t>TRƯỜNG THCS</a:t>
            </a:r>
            <a:endParaRPr lang="en-US" sz="1600" b="1">
              <a:solidFill>
                <a:schemeClr val="bg1"/>
              </a:solidFill>
              <a:latin typeface="Times New Roman" panose="02020603050405020304" pitchFamily="18" charset="0"/>
              <a:cs typeface="Times New Roman" panose="02020603050405020304" pitchFamily="18" charset="0"/>
            </a:endParaRPr>
          </a:p>
        </p:txBody>
      </p:sp>
      <p:sp>
        <p:nvSpPr>
          <p:cNvPr id="83" name="Rectangle 82">
            <a:extLst>
              <a:ext uri="{FF2B5EF4-FFF2-40B4-BE49-F238E27FC236}">
                <a16:creationId xmlns:a16="http://schemas.microsoft.com/office/drawing/2014/main" id="{9F6EE26A-3174-49AD-900E-08C045755F3C}"/>
              </a:ext>
            </a:extLst>
          </p:cNvPr>
          <p:cNvSpPr/>
          <p:nvPr/>
        </p:nvSpPr>
        <p:spPr>
          <a:xfrm>
            <a:off x="7305247" y="2873012"/>
            <a:ext cx="1371600" cy="246221"/>
          </a:xfrm>
          <a:prstGeom prst="rect">
            <a:avLst/>
          </a:prstGeom>
        </p:spPr>
        <p:txBody>
          <a:bodyPr wrap="square" lIns="0" tIns="0" rIns="0" bIns="0" anchor="ctr">
            <a:spAutoFit/>
          </a:bodyPr>
          <a:lstStyle/>
          <a:p>
            <a:pPr algn="ctr"/>
            <a:r>
              <a:rPr lang="en-US" sz="1600" b="1" smtClean="0">
                <a:solidFill>
                  <a:schemeClr val="bg1"/>
                </a:solidFill>
                <a:latin typeface="Times New Roman" panose="02020603050405020304" pitchFamily="18" charset="0"/>
                <a:cs typeface="Times New Roman" panose="02020603050405020304" pitchFamily="18" charset="0"/>
              </a:rPr>
              <a:t>SỞ GDĐT</a:t>
            </a:r>
            <a:endParaRPr lang="en-US" sz="1600" b="1">
              <a:solidFill>
                <a:schemeClr val="bg1"/>
              </a:solidFill>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C7CFAFBF-6B2A-49A8-ADCE-FD94A08C87B3}"/>
              </a:ext>
            </a:extLst>
          </p:cNvPr>
          <p:cNvSpPr/>
          <p:nvPr/>
        </p:nvSpPr>
        <p:spPr>
          <a:xfrm>
            <a:off x="9954784" y="792661"/>
            <a:ext cx="1371600" cy="984885"/>
          </a:xfrm>
          <a:prstGeom prst="rect">
            <a:avLst/>
          </a:prstGeom>
        </p:spPr>
        <p:txBody>
          <a:bodyPr wrap="square" lIns="0" tIns="0" rIns="0" bIns="0" anchor="ctr">
            <a:spAutoFit/>
          </a:bodyPr>
          <a:lstStyle/>
          <a:p>
            <a:pPr algn="ctr"/>
            <a:r>
              <a:rPr lang="en-US" sz="1600" b="1" smtClean="0">
                <a:solidFill>
                  <a:schemeClr val="bg1"/>
                </a:solidFill>
                <a:latin typeface="Times New Roman" panose="02020603050405020304" pitchFamily="18" charset="0"/>
                <a:cs typeface="Times New Roman" panose="02020603050405020304" pitchFamily="18" charset="0"/>
              </a:rPr>
              <a:t>TIẾP NHẬN, DUYỆT TRÚNG TUYỂN</a:t>
            </a:r>
            <a:endParaRPr lang="en-US" sz="1600" b="1">
              <a:solidFill>
                <a:schemeClr val="bg1"/>
              </a:solidFill>
              <a:latin typeface="Times New Roman" panose="02020603050405020304" pitchFamily="18" charset="0"/>
              <a:cs typeface="Times New Roman" panose="02020603050405020304" pitchFamily="18" charset="0"/>
            </a:endParaRPr>
          </a:p>
        </p:txBody>
      </p:sp>
      <p:sp>
        <p:nvSpPr>
          <p:cNvPr id="86" name="Rectangle 85">
            <a:extLst>
              <a:ext uri="{FF2B5EF4-FFF2-40B4-BE49-F238E27FC236}">
                <a16:creationId xmlns:a16="http://schemas.microsoft.com/office/drawing/2014/main" id="{6B499F5E-706B-4272-818B-C87149038662}"/>
              </a:ext>
            </a:extLst>
          </p:cNvPr>
          <p:cNvSpPr/>
          <p:nvPr/>
        </p:nvSpPr>
        <p:spPr>
          <a:xfrm>
            <a:off x="9811340" y="4384761"/>
            <a:ext cx="1371600" cy="984885"/>
          </a:xfrm>
          <a:prstGeom prst="rect">
            <a:avLst/>
          </a:prstGeom>
        </p:spPr>
        <p:txBody>
          <a:bodyPr wrap="square" lIns="0" tIns="0" rIns="0" bIns="0" anchor="ctr">
            <a:spAutoFit/>
          </a:bodyPr>
          <a:lstStyle/>
          <a:p>
            <a:pPr algn="ctr"/>
            <a:r>
              <a:rPr lang="en-US" sz="1600" b="1" smtClean="0">
                <a:solidFill>
                  <a:schemeClr val="bg1"/>
                </a:solidFill>
                <a:latin typeface="Times New Roman" panose="02020603050405020304" pitchFamily="18" charset="0"/>
                <a:cs typeface="Times New Roman" panose="02020603050405020304" pitchFamily="18" charset="0"/>
              </a:rPr>
              <a:t>TRẢ HỒ SƠ</a:t>
            </a:r>
          </a:p>
          <a:p>
            <a:pPr algn="ctr"/>
            <a:r>
              <a:rPr lang="en-US" sz="1600" b="1" smtClean="0">
                <a:solidFill>
                  <a:schemeClr val="bg1"/>
                </a:solidFill>
                <a:latin typeface="Times New Roman" panose="02020603050405020304" pitchFamily="18" charset="0"/>
                <a:cs typeface="Times New Roman" panose="02020603050405020304" pitchFamily="18" charset="0"/>
              </a:rPr>
              <a:t>TRƯỚC NGÀY 20/5/2023</a:t>
            </a:r>
            <a:endParaRPr lang="en-US" sz="1600" b="1">
              <a:solidFill>
                <a:schemeClr val="bg1"/>
              </a:solidFill>
              <a:latin typeface="Times New Roman" panose="02020603050405020304" pitchFamily="18" charset="0"/>
              <a:cs typeface="Times New Roman" panose="02020603050405020304" pitchFamily="18" charset="0"/>
            </a:endParaRPr>
          </a:p>
        </p:txBody>
      </p:sp>
      <p:sp>
        <p:nvSpPr>
          <p:cNvPr id="90" name="Rectangle 89">
            <a:extLst>
              <a:ext uri="{FF2B5EF4-FFF2-40B4-BE49-F238E27FC236}">
                <a16:creationId xmlns:a16="http://schemas.microsoft.com/office/drawing/2014/main" id="{79B46693-ED1F-429F-9B11-2794939E3B99}"/>
              </a:ext>
            </a:extLst>
          </p:cNvPr>
          <p:cNvSpPr/>
          <p:nvPr/>
        </p:nvSpPr>
        <p:spPr>
          <a:xfrm>
            <a:off x="5726835" y="5045465"/>
            <a:ext cx="1348582" cy="243656"/>
          </a:xfrm>
          <a:prstGeom prst="rect">
            <a:avLst/>
          </a:prstGeom>
        </p:spPr>
        <p:txBody>
          <a:bodyPr wrap="square" lIns="0" tIns="0" rIns="0" bIns="0" anchor="ctr">
            <a:spAutoFit/>
          </a:bodyPr>
          <a:lstStyle/>
          <a:p>
            <a:pPr algn="ctr">
              <a:lnSpc>
                <a:spcPts val="1900"/>
              </a:lnSpc>
            </a:pPr>
            <a:r>
              <a:rPr lang="en-US" sz="1400" b="1" smtClean="0">
                <a:solidFill>
                  <a:schemeClr val="bg1"/>
                </a:solidFill>
                <a:latin typeface="Times New Roman" panose="02020603050405020304" pitchFamily="18" charset="0"/>
                <a:cs typeface="Times New Roman" panose="02020603050405020304" pitchFamily="18" charset="0"/>
              </a:rPr>
              <a:t>PHÒNG </a:t>
            </a:r>
            <a:r>
              <a:rPr lang="en-US" sz="1600" b="1" smtClean="0">
                <a:solidFill>
                  <a:schemeClr val="bg1"/>
                </a:solidFill>
                <a:latin typeface="Times New Roman" panose="02020603050405020304" pitchFamily="18" charset="0"/>
                <a:cs typeface="Times New Roman" panose="02020603050405020304" pitchFamily="18" charset="0"/>
              </a:rPr>
              <a:t>GDĐT</a:t>
            </a:r>
            <a:r>
              <a:rPr lang="en-US" sz="1400" b="1" smtClean="0">
                <a:solidFill>
                  <a:schemeClr val="bg1"/>
                </a:solidFill>
                <a:latin typeface="Times New Roman" panose="02020603050405020304" pitchFamily="18" charset="0"/>
                <a:cs typeface="Times New Roman" panose="02020603050405020304" pitchFamily="18" charset="0"/>
              </a:rPr>
              <a:t> </a:t>
            </a:r>
            <a:endParaRPr lang="en-US" sz="1400" b="1">
              <a:solidFill>
                <a:schemeClr val="bg1"/>
              </a:solidFill>
              <a:latin typeface="Times New Roman" panose="02020603050405020304" pitchFamily="18" charset="0"/>
              <a:cs typeface="Times New Roman" panose="02020603050405020304" pitchFamily="18" charset="0"/>
            </a:endParaRPr>
          </a:p>
        </p:txBody>
      </p:sp>
      <p:cxnSp>
        <p:nvCxnSpPr>
          <p:cNvPr id="16" name="Elbow Connector 15"/>
          <p:cNvCxnSpPr>
            <a:stCxn id="42" idx="4"/>
            <a:endCxn id="75" idx="2"/>
          </p:cNvCxnSpPr>
          <p:nvPr/>
        </p:nvCxnSpPr>
        <p:spPr>
          <a:xfrm rot="16200000" flipH="1">
            <a:off x="4590500" y="4140317"/>
            <a:ext cx="1340753" cy="715764"/>
          </a:xfrm>
          <a:prstGeom prst="bentConnector2">
            <a:avLst/>
          </a:prstGeom>
          <a:ln w="190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8601713" y="1859302"/>
            <a:ext cx="845103" cy="369332"/>
          </a:xfrm>
          <a:prstGeom prst="rect">
            <a:avLst/>
          </a:prstGeom>
          <a:noFill/>
        </p:spPr>
        <p:txBody>
          <a:bodyPr wrap="none" rtlCol="0">
            <a:spAutoFit/>
          </a:bodyPr>
          <a:lstStyle/>
          <a:p>
            <a:r>
              <a:rPr lang="en-US" b="1" err="1" smtClean="0">
                <a:latin typeface="Times New Roman" panose="02020603050405020304" pitchFamily="18" charset="0"/>
                <a:cs typeface="Times New Roman" panose="02020603050405020304" pitchFamily="18" charset="0"/>
              </a:rPr>
              <a:t>Hợp</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lệ</a:t>
            </a:r>
            <a:endParaRPr lang="en-US" b="1">
              <a:latin typeface="Times New Roman" panose="02020603050405020304" pitchFamily="18" charset="0"/>
              <a:cs typeface="Times New Roman" panose="02020603050405020304" pitchFamily="18" charset="0"/>
            </a:endParaRPr>
          </a:p>
        </p:txBody>
      </p:sp>
      <p:sp>
        <p:nvSpPr>
          <p:cNvPr id="43" name="TextBox 42"/>
          <p:cNvSpPr txBox="1"/>
          <p:nvPr/>
        </p:nvSpPr>
        <p:spPr>
          <a:xfrm>
            <a:off x="8599109" y="3963553"/>
            <a:ext cx="909223" cy="646331"/>
          </a:xfrm>
          <a:prstGeom prst="rect">
            <a:avLst/>
          </a:prstGeom>
          <a:noFill/>
        </p:spPr>
        <p:txBody>
          <a:bodyPr wrap="none" rtlCol="0">
            <a:spAutoFit/>
          </a:bodyPr>
          <a:lstStyle/>
          <a:p>
            <a:pPr algn="ctr"/>
            <a:r>
              <a:rPr lang="en-US" b="1" err="1" smtClean="0">
                <a:latin typeface="Times New Roman" panose="02020603050405020304" pitchFamily="18" charset="0"/>
                <a:cs typeface="Times New Roman" panose="02020603050405020304" pitchFamily="18" charset="0"/>
              </a:rPr>
              <a:t>Không</a:t>
            </a:r>
            <a:r>
              <a:rPr lang="en-US" b="1" smtClean="0">
                <a:latin typeface="Times New Roman" panose="02020603050405020304" pitchFamily="18" charset="0"/>
                <a:cs typeface="Times New Roman" panose="02020603050405020304" pitchFamily="18" charset="0"/>
              </a:rPr>
              <a:t> </a:t>
            </a:r>
            <a:endParaRPr lang="en-US" b="1">
              <a:latin typeface="Times New Roman" panose="02020603050405020304" pitchFamily="18" charset="0"/>
              <a:cs typeface="Times New Roman" panose="02020603050405020304" pitchFamily="18" charset="0"/>
            </a:endParaRPr>
          </a:p>
          <a:p>
            <a:pPr algn="ctr"/>
            <a:r>
              <a:rPr lang="en-US" b="1" err="1" smtClean="0">
                <a:latin typeface="Times New Roman" panose="02020603050405020304" pitchFamily="18" charset="0"/>
                <a:cs typeface="Times New Roman" panose="02020603050405020304" pitchFamily="18" charset="0"/>
              </a:rPr>
              <a:t>hợp</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lệ</a:t>
            </a:r>
            <a:endParaRPr lang="en-US" b="1">
              <a:latin typeface="Times New Roman" panose="02020603050405020304" pitchFamily="18" charset="0"/>
              <a:cs typeface="Times New Roman" panose="02020603050405020304" pitchFamily="18" charset="0"/>
            </a:endParaRPr>
          </a:p>
        </p:txBody>
      </p:sp>
      <p:sp>
        <p:nvSpPr>
          <p:cNvPr id="18" name="TextBox 17"/>
          <p:cNvSpPr txBox="1"/>
          <p:nvPr/>
        </p:nvSpPr>
        <p:spPr>
          <a:xfrm>
            <a:off x="3924374" y="4050110"/>
            <a:ext cx="973343" cy="646331"/>
          </a:xfrm>
          <a:prstGeom prst="rect">
            <a:avLst/>
          </a:prstGeom>
          <a:noFill/>
        </p:spPr>
        <p:txBody>
          <a:bodyPr wrap="none" rtlCol="0">
            <a:spAutoFit/>
          </a:bodyPr>
          <a:lstStyle/>
          <a:p>
            <a:pPr algn="ctr"/>
            <a:r>
              <a:rPr lang="en-US" b="1" err="1" smtClean="0">
                <a:latin typeface="Times New Roman" panose="02020603050405020304" pitchFamily="18" charset="0"/>
                <a:cs typeface="Times New Roman" panose="02020603050405020304" pitchFamily="18" charset="0"/>
              </a:rPr>
              <a:t>Khuyết</a:t>
            </a:r>
            <a:r>
              <a:rPr lang="en-US" b="1" smtClean="0">
                <a:latin typeface="Times New Roman" panose="02020603050405020304" pitchFamily="18" charset="0"/>
                <a:cs typeface="Times New Roman" panose="02020603050405020304" pitchFamily="18" charset="0"/>
              </a:rPr>
              <a:t> </a:t>
            </a:r>
          </a:p>
          <a:p>
            <a:pPr algn="ctr"/>
            <a:r>
              <a:rPr lang="en-US" b="1" err="1" smtClean="0">
                <a:latin typeface="Times New Roman" panose="02020603050405020304" pitchFamily="18" charset="0"/>
                <a:cs typeface="Times New Roman" panose="02020603050405020304" pitchFamily="18" charset="0"/>
              </a:rPr>
              <a:t>tật</a:t>
            </a:r>
            <a:endParaRPr lang="en-US" b="1">
              <a:latin typeface="Times New Roman" panose="02020603050405020304" pitchFamily="18" charset="0"/>
              <a:cs typeface="Times New Roman" panose="02020603050405020304" pitchFamily="18" charset="0"/>
            </a:endParaRPr>
          </a:p>
        </p:txBody>
      </p:sp>
      <p:cxnSp>
        <p:nvCxnSpPr>
          <p:cNvPr id="20" name="Elbow Connector 19"/>
          <p:cNvCxnSpPr>
            <a:stCxn id="75" idx="6"/>
            <a:endCxn id="73" idx="4"/>
          </p:cNvCxnSpPr>
          <p:nvPr/>
        </p:nvCxnSpPr>
        <p:spPr>
          <a:xfrm flipV="1">
            <a:off x="7206258" y="3816134"/>
            <a:ext cx="806648" cy="1352442"/>
          </a:xfrm>
          <a:prstGeom prst="bentConnector2">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73738" y="2653052"/>
            <a:ext cx="1127232" cy="369332"/>
          </a:xfrm>
          <a:prstGeom prst="rect">
            <a:avLst/>
          </a:prstGeom>
          <a:noFill/>
        </p:spPr>
        <p:txBody>
          <a:bodyPr wrap="none" rtlCol="0">
            <a:spAutoFit/>
          </a:bodyPr>
          <a:lstStyle/>
          <a:p>
            <a:r>
              <a:rPr lang="en-US" b="1" err="1" smtClean="0">
                <a:latin typeface="Times New Roman" panose="02020603050405020304" pitchFamily="18" charset="0"/>
                <a:cs typeface="Times New Roman" panose="02020603050405020304" pitchFamily="18" charset="0"/>
              </a:rPr>
              <a:t>Xác</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nhận</a:t>
            </a:r>
            <a:endParaRPr lang="en-US" b="1">
              <a:latin typeface="Times New Roman" panose="02020603050405020304" pitchFamily="18" charset="0"/>
              <a:cs typeface="Times New Roman" panose="02020603050405020304" pitchFamily="18" charset="0"/>
            </a:endParaRPr>
          </a:p>
        </p:txBody>
      </p:sp>
      <p:sp>
        <p:nvSpPr>
          <p:cNvPr id="51" name="TextBox 50"/>
          <p:cNvSpPr txBox="1"/>
          <p:nvPr/>
        </p:nvSpPr>
        <p:spPr>
          <a:xfrm>
            <a:off x="7328103" y="4050109"/>
            <a:ext cx="684803" cy="646331"/>
          </a:xfrm>
          <a:prstGeom prst="rect">
            <a:avLst/>
          </a:prstGeom>
          <a:noFill/>
        </p:spPr>
        <p:txBody>
          <a:bodyPr wrap="none" rtlCol="0">
            <a:spAutoFit/>
          </a:bodyPr>
          <a:lstStyle/>
          <a:p>
            <a:pPr algn="ctr"/>
            <a:r>
              <a:rPr lang="en-US" b="1" err="1" smtClean="0">
                <a:latin typeface="Times New Roman" panose="02020603050405020304" pitchFamily="18" charset="0"/>
                <a:cs typeface="Times New Roman" panose="02020603050405020304" pitchFamily="18" charset="0"/>
              </a:rPr>
              <a:t>Xác</a:t>
            </a:r>
            <a:r>
              <a:rPr lang="en-US" b="1" smtClean="0">
                <a:latin typeface="Times New Roman" panose="02020603050405020304" pitchFamily="18" charset="0"/>
                <a:cs typeface="Times New Roman" panose="02020603050405020304" pitchFamily="18" charset="0"/>
              </a:rPr>
              <a:t> </a:t>
            </a:r>
          </a:p>
          <a:p>
            <a:pPr algn="ctr"/>
            <a:r>
              <a:rPr lang="en-US" b="1" err="1" smtClean="0">
                <a:latin typeface="Times New Roman" panose="02020603050405020304" pitchFamily="18" charset="0"/>
                <a:cs typeface="Times New Roman" panose="02020603050405020304" pitchFamily="18" charset="0"/>
              </a:rPr>
              <a:t>nhận</a:t>
            </a: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7426918" y="1777546"/>
            <a:ext cx="1083951" cy="369332"/>
          </a:xfrm>
          <a:prstGeom prst="rect">
            <a:avLst/>
          </a:prstGeom>
          <a:noFill/>
        </p:spPr>
        <p:txBody>
          <a:bodyPr wrap="none" rtlCol="0">
            <a:spAutoFit/>
          </a:bodyPr>
          <a:lstStyle/>
          <a:p>
            <a:r>
              <a:rPr lang="en-US" b="1" smtClean="0">
                <a:solidFill>
                  <a:srgbClr val="FF0000"/>
                </a:solidFill>
              </a:rPr>
              <a:t>15/5-19/5</a:t>
            </a:r>
            <a:endParaRPr lang="en-US" b="1">
              <a:solidFill>
                <a:srgbClr val="FF0000"/>
              </a:solidFill>
            </a:endParaRPr>
          </a:p>
        </p:txBody>
      </p:sp>
    </p:spTree>
    <p:extLst>
      <p:ext uri="{BB962C8B-B14F-4D97-AF65-F5344CB8AC3E}">
        <p14:creationId xmlns:p14="http://schemas.microsoft.com/office/powerpoint/2010/main" val="843768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358645"/>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HỒ SƠ TUYỂN THẲNG</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24184" y="4797543"/>
            <a:ext cx="3771900" cy="939800"/>
            <a:chOff x="6832600" y="1514475"/>
            <a:chExt cx="3771900" cy="939800"/>
          </a:xfrm>
        </p:grpSpPr>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xmlns="" val="1"/>
                </a:ext>
              </a:extLst>
            </p:cNvPr>
            <p:cNvSpPr/>
            <p:nvPr/>
          </p:nvSpPr>
          <p:spPr>
            <a:xfrm>
              <a:off x="6943725" y="161387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t>              Bản chính Học </a:t>
              </a:r>
              <a:r>
                <a:rPr lang="en-US" sz="1600" b="1" err="1" smtClean="0"/>
                <a:t>bạ</a:t>
              </a:r>
              <a:r>
                <a:rPr lang="en-US" sz="1600" b="1" smtClean="0"/>
                <a:t> THCS</a:t>
              </a:r>
              <a:endParaRPr lang="en-US" sz="1600" b="1"/>
            </a:p>
          </p:txBody>
        </p:sp>
        <p:sp>
          <p:nvSpPr>
            <p:cNvPr id="15" name="Oval 14">
              <a:extLst>
                <a:ext uri="{FF2B5EF4-FFF2-40B4-BE49-F238E27FC236}">
                  <a16:creationId xmlns:a16="http://schemas.microsoft.com/office/drawing/2014/main" id="{416F1356-9015-4B5C-9C64-3C1D963E5F59}"/>
                </a:ext>
                <a:ext uri="{C183D7F6-B498-43B3-948B-1728B52AA6E4}">
                  <adec:decorative xmlns:adec="http://schemas.microsoft.com/office/drawing/2017/decorative" xmlns="" val="1"/>
                </a:ext>
              </a:extLst>
            </p:cNvPr>
            <p:cNvSpPr/>
            <p:nvPr/>
          </p:nvSpPr>
          <p:spPr>
            <a:xfrm>
              <a:off x="6832600" y="151447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04</a:t>
              </a:r>
            </a:p>
          </p:txBody>
        </p:sp>
      </p:grpSp>
      <p:grpSp>
        <p:nvGrpSpPr>
          <p:cNvPr id="7" name="Group 6"/>
          <p:cNvGrpSpPr/>
          <p:nvPr/>
        </p:nvGrpSpPr>
        <p:grpSpPr>
          <a:xfrm>
            <a:off x="6742331" y="2366874"/>
            <a:ext cx="3863536" cy="939800"/>
            <a:chOff x="7490264" y="3235325"/>
            <a:chExt cx="3863536" cy="939800"/>
          </a:xfrm>
        </p:grpSpPr>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xmlns="" val="1"/>
                </a:ext>
              </a:extLst>
            </p:cNvPr>
            <p:cNvSpPr/>
            <p:nvPr/>
          </p:nvSpPr>
          <p:spPr>
            <a:xfrm>
              <a:off x="7693025" y="333472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t>        Bản sao Giấy </a:t>
              </a:r>
              <a:r>
                <a:rPr lang="en-US" sz="1600" b="1" err="1" smtClean="0"/>
                <a:t>Chứng</a:t>
              </a:r>
              <a:r>
                <a:rPr lang="en-US" sz="1600" b="1" smtClean="0"/>
                <a:t> </a:t>
              </a:r>
              <a:r>
                <a:rPr lang="en-US" sz="1600" b="1" err="1" smtClean="0"/>
                <a:t>nhận</a:t>
              </a:r>
              <a:r>
                <a:rPr lang="en-US" sz="1600" b="1" smtClean="0"/>
                <a:t> </a:t>
              </a:r>
            </a:p>
            <a:p>
              <a:pPr algn="ctr"/>
              <a:r>
                <a:rPr lang="en-US" sz="1600" b="1" smtClean="0"/>
                <a:t>        HSG/ </a:t>
              </a:r>
              <a:r>
                <a:rPr lang="en-US" sz="1600" b="1" err="1" smtClean="0"/>
                <a:t>Khuyết</a:t>
              </a:r>
              <a:r>
                <a:rPr lang="en-US" sz="1600" b="1" smtClean="0"/>
                <a:t> </a:t>
              </a:r>
              <a:r>
                <a:rPr lang="en-US" sz="1600" b="1" err="1" smtClean="0"/>
                <a:t>tật</a:t>
              </a:r>
              <a:endParaRPr lang="en-US" sz="1600" b="1"/>
            </a:p>
          </p:txBody>
        </p:sp>
        <p:sp>
          <p:nvSpPr>
            <p:cNvPr id="20" name="Oval 19">
              <a:extLst>
                <a:ext uri="{FF2B5EF4-FFF2-40B4-BE49-F238E27FC236}">
                  <a16:creationId xmlns:a16="http://schemas.microsoft.com/office/drawing/2014/main" id="{88F812F5-70AF-4FBD-80D9-D59B3C456D5E}"/>
                </a:ext>
                <a:ext uri="{C183D7F6-B498-43B3-948B-1728B52AA6E4}">
                  <adec:decorative xmlns:adec="http://schemas.microsoft.com/office/drawing/2017/decorative" xmlns="" val="1"/>
                </a:ext>
              </a:extLst>
            </p:cNvPr>
            <p:cNvSpPr/>
            <p:nvPr/>
          </p:nvSpPr>
          <p:spPr>
            <a:xfrm>
              <a:off x="7490264" y="3235325"/>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05</a:t>
              </a:r>
            </a:p>
          </p:txBody>
        </p:sp>
      </p:grpSp>
      <p:grpSp>
        <p:nvGrpSpPr>
          <p:cNvPr id="2" name="Group 1"/>
          <p:cNvGrpSpPr/>
          <p:nvPr/>
        </p:nvGrpSpPr>
        <p:grpSpPr>
          <a:xfrm>
            <a:off x="3856284" y="1100084"/>
            <a:ext cx="3955299" cy="939800"/>
            <a:chOff x="1292976" y="1502752"/>
            <a:chExt cx="3955299" cy="939800"/>
          </a:xfrm>
        </p:grpSpPr>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xmlns="" val="1"/>
                </a:ext>
              </a:extLst>
            </p:cNvPr>
            <p:cNvSpPr/>
            <p:nvPr/>
          </p:nvSpPr>
          <p:spPr>
            <a:xfrm>
              <a:off x="1587500" y="161387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smtClean="0"/>
                <a:t>Đơn</a:t>
              </a:r>
              <a:r>
                <a:rPr lang="en-US" sz="1600" b="1" smtClean="0"/>
                <a:t> </a:t>
              </a:r>
              <a:r>
                <a:rPr lang="en-US" sz="1600" b="1" err="1" smtClean="0"/>
                <a:t>xin</a:t>
              </a:r>
              <a:r>
                <a:rPr lang="en-US" sz="1600" b="1" smtClean="0"/>
                <a:t> </a:t>
              </a:r>
              <a:r>
                <a:rPr lang="en-US" sz="1600" b="1" err="1" smtClean="0"/>
                <a:t>dự</a:t>
              </a:r>
              <a:r>
                <a:rPr lang="en-US" sz="1600" b="1" smtClean="0"/>
                <a:t> </a:t>
              </a:r>
              <a:r>
                <a:rPr lang="en-US" sz="1600" b="1" err="1" smtClean="0"/>
                <a:t>xét</a:t>
              </a:r>
              <a:r>
                <a:rPr lang="en-US" sz="1600" b="1" smtClean="0"/>
                <a:t> </a:t>
              </a:r>
              <a:r>
                <a:rPr lang="en-US" sz="1600" b="1" err="1" smtClean="0"/>
                <a:t>tuyển</a:t>
              </a:r>
              <a:r>
                <a:rPr lang="en-US" sz="1600" b="1" smtClean="0"/>
                <a:t> </a:t>
              </a:r>
              <a:r>
                <a:rPr lang="en-US" sz="1600" b="1" err="1" smtClean="0"/>
                <a:t>thẳng</a:t>
              </a:r>
              <a:endParaRPr lang="en-US" sz="1600" b="1"/>
            </a:p>
          </p:txBody>
        </p:sp>
        <p:sp>
          <p:nvSpPr>
            <p:cNvPr id="26" name="Oval 25">
              <a:extLst>
                <a:ext uri="{FF2B5EF4-FFF2-40B4-BE49-F238E27FC236}">
                  <a16:creationId xmlns:a16="http://schemas.microsoft.com/office/drawing/2014/main" id="{BBC62739-FA35-49F8-8929-743B31F55A69}"/>
                </a:ext>
                <a:ext uri="{C183D7F6-B498-43B3-948B-1728B52AA6E4}">
                  <adec:decorative xmlns:adec="http://schemas.microsoft.com/office/drawing/2017/decorative" xmlns="" val="1"/>
                </a:ext>
              </a:extLst>
            </p:cNvPr>
            <p:cNvSpPr/>
            <p:nvPr/>
          </p:nvSpPr>
          <p:spPr>
            <a:xfrm>
              <a:off x="1292976" y="1502752"/>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01</a:t>
              </a:r>
              <a:endParaRPr lang="en-US" sz="2400" b="1">
                <a:latin typeface="Arial" panose="020B0604020202020204" pitchFamily="34" charset="0"/>
                <a:cs typeface="Arial" panose="020B0604020202020204" pitchFamily="34" charset="0"/>
              </a:endParaRPr>
            </a:p>
          </p:txBody>
        </p:sp>
      </p:grpSp>
      <p:grpSp>
        <p:nvGrpSpPr>
          <p:cNvPr id="3" name="Group 2"/>
          <p:cNvGrpSpPr/>
          <p:nvPr/>
        </p:nvGrpSpPr>
        <p:grpSpPr>
          <a:xfrm>
            <a:off x="1020396" y="2441266"/>
            <a:ext cx="3865199" cy="939800"/>
            <a:chOff x="633776" y="3239919"/>
            <a:chExt cx="3865199" cy="939800"/>
          </a:xfrm>
        </p:grpSpPr>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xmlns="" val="1"/>
                </a:ext>
              </a:extLst>
            </p:cNvPr>
            <p:cNvSpPr/>
            <p:nvPr/>
          </p:nvSpPr>
          <p:spPr>
            <a:xfrm>
              <a:off x="838200" y="333472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     </a:t>
              </a:r>
              <a:r>
                <a:rPr lang="en-US" sz="1600" b="1" err="1" smtClean="0"/>
                <a:t>Bản</a:t>
              </a:r>
              <a:r>
                <a:rPr lang="en-US" sz="1600" b="1" smtClean="0"/>
                <a:t> </a:t>
              </a:r>
              <a:r>
                <a:rPr lang="en-US" sz="1600" b="1" err="1" smtClean="0"/>
                <a:t>sao</a:t>
              </a:r>
              <a:r>
                <a:rPr lang="en-US" sz="1600" b="1" smtClean="0"/>
                <a:t> </a:t>
              </a:r>
              <a:r>
                <a:rPr lang="en-US" sz="1600" b="1" err="1" smtClean="0"/>
                <a:t>giấy</a:t>
              </a:r>
              <a:r>
                <a:rPr lang="en-US" sz="1600" b="1" smtClean="0"/>
                <a:t> </a:t>
              </a:r>
              <a:r>
                <a:rPr lang="en-US" sz="1600" b="1" err="1" smtClean="0"/>
                <a:t>khai</a:t>
              </a:r>
              <a:r>
                <a:rPr lang="en-US" sz="1600" b="1" smtClean="0"/>
                <a:t> </a:t>
              </a:r>
              <a:r>
                <a:rPr lang="en-US" sz="1600" b="1" err="1" smtClean="0"/>
                <a:t>sinh</a:t>
              </a:r>
              <a:endParaRPr lang="en-US" sz="1600" b="1"/>
            </a:p>
          </p:txBody>
        </p:sp>
        <p:sp>
          <p:nvSpPr>
            <p:cNvPr id="28" name="Oval 27">
              <a:extLst>
                <a:ext uri="{FF2B5EF4-FFF2-40B4-BE49-F238E27FC236}">
                  <a16:creationId xmlns:a16="http://schemas.microsoft.com/office/drawing/2014/main" id="{B3A511B7-C7F3-4107-9962-1E10D2E087DD}"/>
                </a:ext>
                <a:ext uri="{C183D7F6-B498-43B3-948B-1728B52AA6E4}">
                  <adec:decorative xmlns:adec="http://schemas.microsoft.com/office/drawing/2017/decorative" xmlns="" val="1"/>
                </a:ext>
              </a:extLst>
            </p:cNvPr>
            <p:cNvSpPr/>
            <p:nvPr/>
          </p:nvSpPr>
          <p:spPr>
            <a:xfrm>
              <a:off x="633776" y="3239919"/>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02</a:t>
              </a:r>
            </a:p>
          </p:txBody>
        </p:sp>
      </p:grpSp>
      <p:grpSp>
        <p:nvGrpSpPr>
          <p:cNvPr id="5" name="Group 4"/>
          <p:cNvGrpSpPr/>
          <p:nvPr/>
        </p:nvGrpSpPr>
        <p:grpSpPr>
          <a:xfrm>
            <a:off x="1011484" y="3593472"/>
            <a:ext cx="3973852" cy="939800"/>
            <a:chOff x="1274423" y="5029644"/>
            <a:chExt cx="3973852" cy="939800"/>
          </a:xfrm>
        </p:grpSpPr>
        <p:sp>
          <p:nvSpPr>
            <p:cNvPr id="29" name="Rectangle: Rounded Corners 28">
              <a:extLst>
                <a:ext uri="{FF2B5EF4-FFF2-40B4-BE49-F238E27FC236}">
                  <a16:creationId xmlns:a16="http://schemas.microsoft.com/office/drawing/2014/main" id="{D4D7D4B6-62C2-45AB-89A5-3A41DA021FD2}"/>
                </a:ext>
                <a:ext uri="{C183D7F6-B498-43B3-948B-1728B52AA6E4}">
                  <adec:decorative xmlns:adec="http://schemas.microsoft.com/office/drawing/2017/decorative" xmlns="" val="1"/>
                </a:ext>
              </a:extLst>
            </p:cNvPr>
            <p:cNvSpPr/>
            <p:nvPr/>
          </p:nvSpPr>
          <p:spPr>
            <a:xfrm>
              <a:off x="1587500" y="5154978"/>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smtClean="0"/>
                <a:t>Giấy</a:t>
              </a:r>
              <a:r>
                <a:rPr lang="en-US" sz="1600" b="1" smtClean="0"/>
                <a:t> </a:t>
              </a:r>
              <a:r>
                <a:rPr lang="en-US" sz="1600" b="1" err="1" smtClean="0"/>
                <a:t>chứng</a:t>
              </a:r>
              <a:r>
                <a:rPr lang="en-US" sz="1600" b="1" smtClean="0"/>
                <a:t> </a:t>
              </a:r>
              <a:r>
                <a:rPr lang="en-US" sz="1600" b="1" err="1" smtClean="0"/>
                <a:t>nhận</a:t>
              </a:r>
              <a:r>
                <a:rPr lang="en-US" sz="1600" b="1" smtClean="0"/>
                <a:t> </a:t>
              </a:r>
              <a:r>
                <a:rPr lang="en-US" sz="1600" b="1" err="1" smtClean="0"/>
                <a:t>tốt</a:t>
              </a:r>
              <a:r>
                <a:rPr lang="en-US" sz="1600" b="1" smtClean="0"/>
                <a:t> </a:t>
              </a:r>
              <a:r>
                <a:rPr lang="en-US" sz="1600" b="1" err="1" smtClean="0"/>
                <a:t>nghiệp</a:t>
              </a:r>
              <a:r>
                <a:rPr lang="en-US" sz="1600" b="1" smtClean="0"/>
                <a:t> </a:t>
              </a:r>
            </a:p>
            <a:p>
              <a:pPr algn="ctr"/>
              <a:r>
                <a:rPr lang="en-US" sz="1600" b="1" smtClean="0"/>
                <a:t>THCS tạm </a:t>
              </a:r>
              <a:r>
                <a:rPr lang="en-US" sz="1600" b="1" err="1" smtClean="0"/>
                <a:t>thời</a:t>
              </a:r>
              <a:endParaRPr lang="en-US" sz="1600" b="1"/>
            </a:p>
          </p:txBody>
        </p:sp>
        <p:sp>
          <p:nvSpPr>
            <p:cNvPr id="30" name="Oval 29">
              <a:extLst>
                <a:ext uri="{FF2B5EF4-FFF2-40B4-BE49-F238E27FC236}">
                  <a16:creationId xmlns:a16="http://schemas.microsoft.com/office/drawing/2014/main" id="{83902602-D4BC-4D44-AC14-BB55A86C5D06}"/>
                </a:ext>
                <a:ext uri="{C183D7F6-B498-43B3-948B-1728B52AA6E4}">
                  <adec:decorative xmlns:adec="http://schemas.microsoft.com/office/drawing/2017/decorative" xmlns="" val="1"/>
                </a:ext>
              </a:extLst>
            </p:cNvPr>
            <p:cNvSpPr/>
            <p:nvPr/>
          </p:nvSpPr>
          <p:spPr>
            <a:xfrm>
              <a:off x="1274423" y="5029644"/>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03</a:t>
              </a:r>
            </a:p>
          </p:txBody>
        </p:sp>
      </p:grpSp>
      <p:grpSp>
        <p:nvGrpSpPr>
          <p:cNvPr id="24" name="Group 23"/>
          <p:cNvGrpSpPr/>
          <p:nvPr/>
        </p:nvGrpSpPr>
        <p:grpSpPr>
          <a:xfrm>
            <a:off x="6742331" y="3546411"/>
            <a:ext cx="3771900" cy="939800"/>
            <a:chOff x="6832600" y="1514475"/>
            <a:chExt cx="3771900" cy="939800"/>
          </a:xfrm>
        </p:grpSpPr>
        <p:sp>
          <p:nvSpPr>
            <p:cNvPr id="31"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xmlns="" val="1"/>
                </a:ext>
              </a:extLst>
            </p:cNvPr>
            <p:cNvSpPr/>
            <p:nvPr/>
          </p:nvSpPr>
          <p:spPr>
            <a:xfrm>
              <a:off x="6943725" y="161387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indent="-800100" algn="ctr"/>
              <a:r>
                <a:rPr lang="en-US" sz="1600" b="1" smtClean="0"/>
                <a:t>              CCCD/Thông báo mã ĐD/      Giấy xác nhận nơi cư trú</a:t>
              </a:r>
              <a:endParaRPr lang="en-US" sz="1600" b="1"/>
            </a:p>
          </p:txBody>
        </p:sp>
        <p:sp>
          <p:nvSpPr>
            <p:cNvPr id="32" name="Oval 31">
              <a:extLst>
                <a:ext uri="{FF2B5EF4-FFF2-40B4-BE49-F238E27FC236}">
                  <a16:creationId xmlns:a16="http://schemas.microsoft.com/office/drawing/2014/main" id="{416F1356-9015-4B5C-9C64-3C1D963E5F59}"/>
                </a:ext>
                <a:ext uri="{C183D7F6-B498-43B3-948B-1728B52AA6E4}">
                  <adec:decorative xmlns:adec="http://schemas.microsoft.com/office/drawing/2017/decorative" xmlns="" val="1"/>
                </a:ext>
              </a:extLst>
            </p:cNvPr>
            <p:cNvSpPr/>
            <p:nvPr/>
          </p:nvSpPr>
          <p:spPr>
            <a:xfrm>
              <a:off x="6832600" y="151447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06</a:t>
              </a:r>
              <a:endParaRPr lang="en-US" sz="2400" b="1">
                <a:latin typeface="Arial" panose="020B0604020202020204" pitchFamily="34" charset="0"/>
                <a:cs typeface="Arial" panose="020B0604020202020204" pitchFamily="34" charset="0"/>
              </a:endParaRPr>
            </a:p>
          </p:txBody>
        </p:sp>
      </p:grpSp>
      <p:grpSp>
        <p:nvGrpSpPr>
          <p:cNvPr id="33" name="Group 32"/>
          <p:cNvGrpSpPr/>
          <p:nvPr/>
        </p:nvGrpSpPr>
        <p:grpSpPr>
          <a:xfrm>
            <a:off x="6742331" y="4825350"/>
            <a:ext cx="3863536" cy="939800"/>
            <a:chOff x="7490264" y="3235325"/>
            <a:chExt cx="3863536" cy="939800"/>
          </a:xfrm>
        </p:grpSpPr>
        <p:sp>
          <p:nvSpPr>
            <p:cNvPr id="34"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xmlns="" val="1"/>
                </a:ext>
              </a:extLst>
            </p:cNvPr>
            <p:cNvSpPr/>
            <p:nvPr/>
          </p:nvSpPr>
          <p:spPr>
            <a:xfrm>
              <a:off x="7693025" y="333472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t>        </a:t>
              </a:r>
              <a:r>
                <a:rPr lang="en-US" sz="1600" b="1"/>
                <a:t>Xác nhận của PGDĐT</a:t>
              </a:r>
              <a:br>
                <a:rPr lang="en-US" sz="1600" b="1"/>
              </a:br>
              <a:r>
                <a:rPr lang="en-US" sz="1600" b="1"/>
                <a:t>        </a:t>
              </a:r>
              <a:r>
                <a:rPr lang="en-US" sz="1600" b="1" smtClean="0"/>
                <a:t> (</a:t>
              </a:r>
              <a:r>
                <a:rPr lang="en-US" sz="1600" b="1"/>
                <a:t>học sinh Khuyết tật)</a:t>
              </a:r>
            </a:p>
          </p:txBody>
        </p:sp>
        <p:sp>
          <p:nvSpPr>
            <p:cNvPr id="35" name="Oval 34">
              <a:extLst>
                <a:ext uri="{FF2B5EF4-FFF2-40B4-BE49-F238E27FC236}">
                  <a16:creationId xmlns:a16="http://schemas.microsoft.com/office/drawing/2014/main" id="{88F812F5-70AF-4FBD-80D9-D59B3C456D5E}"/>
                </a:ext>
                <a:ext uri="{C183D7F6-B498-43B3-948B-1728B52AA6E4}">
                  <adec:decorative xmlns:adec="http://schemas.microsoft.com/office/drawing/2017/decorative" xmlns="" val="1"/>
                </a:ext>
              </a:extLst>
            </p:cNvPr>
            <p:cNvSpPr/>
            <p:nvPr/>
          </p:nvSpPr>
          <p:spPr>
            <a:xfrm>
              <a:off x="7490264" y="3235325"/>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07</a:t>
              </a:r>
              <a:endParaRPr lang="en-US" sz="24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19107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6" y="1344450"/>
            <a:ext cx="5704124" cy="3888445"/>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552" y="1344449"/>
            <a:ext cx="5744658" cy="3888446"/>
          </a:xfrm>
          <a:prstGeom prst="rect">
            <a:avLst/>
          </a:prstGeom>
        </p:spPr>
      </p:pic>
      <p:sp>
        <p:nvSpPr>
          <p:cNvPr id="5" name="TextBox 4"/>
          <p:cNvSpPr txBox="1"/>
          <p:nvPr/>
        </p:nvSpPr>
        <p:spPr>
          <a:xfrm>
            <a:off x="2501900" y="787400"/>
            <a:ext cx="1623842" cy="369332"/>
          </a:xfrm>
          <a:prstGeom prst="rect">
            <a:avLst/>
          </a:prstGeom>
          <a:solidFill>
            <a:srgbClr val="FFFF00"/>
          </a:solidFill>
        </p:spPr>
        <p:txBody>
          <a:bodyPr wrap="none" rtlCol="0">
            <a:spAutoFit/>
          </a:bodyPr>
          <a:lstStyle/>
          <a:p>
            <a:r>
              <a:rPr lang="en-US" b="1" smtClean="0">
                <a:latin typeface="Times New Roman" panose="02020603050405020304" pitchFamily="18" charset="0"/>
                <a:cs typeface="Times New Roman" panose="02020603050405020304" pitchFamily="18" charset="0"/>
              </a:rPr>
              <a:t>MẶT TRƯỚC</a:t>
            </a:r>
            <a:endParaRPr lang="en-US" b="1">
              <a:latin typeface="Times New Roman" panose="02020603050405020304" pitchFamily="18" charset="0"/>
              <a:cs typeface="Times New Roman" panose="02020603050405020304" pitchFamily="18" charset="0"/>
            </a:endParaRPr>
          </a:p>
        </p:txBody>
      </p:sp>
      <p:sp>
        <p:nvSpPr>
          <p:cNvPr id="6" name="TextBox 5"/>
          <p:cNvSpPr txBox="1"/>
          <p:nvPr/>
        </p:nvSpPr>
        <p:spPr>
          <a:xfrm>
            <a:off x="8597900" y="806966"/>
            <a:ext cx="1238481" cy="369332"/>
          </a:xfrm>
          <a:prstGeom prst="rect">
            <a:avLst/>
          </a:prstGeom>
          <a:solidFill>
            <a:srgbClr val="FFFF00"/>
          </a:solidFill>
        </p:spPr>
        <p:txBody>
          <a:bodyPr wrap="none" rtlCol="0">
            <a:spAutoFit/>
          </a:bodyPr>
          <a:lstStyle/>
          <a:p>
            <a:r>
              <a:rPr lang="en-US" b="1" smtClean="0">
                <a:latin typeface="Times New Roman" panose="02020603050405020304" pitchFamily="18" charset="0"/>
                <a:cs typeface="Times New Roman" panose="02020603050405020304" pitchFamily="18" charset="0"/>
              </a:rPr>
              <a:t>MẶT SAU</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458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360443"/>
            <a:ext cx="11734800" cy="6647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solidFill>
                  <a:schemeClr val="tx1">
                    <a:lumMod val="75000"/>
                    <a:lumOff val="25000"/>
                  </a:schemeClr>
                </a:solidFill>
                <a:latin typeface="Times New Roman" panose="02020603050405020304" pitchFamily="18" charset="0"/>
                <a:cs typeface="Times New Roman" panose="02020603050405020304" pitchFamily="18" charset="0"/>
              </a:rPr>
              <a:t>HỒ SƠ ĐĂNG KÝ DỰ THI</a:t>
            </a:r>
            <a:r>
              <a:rPr lang="en-US" sz="2400">
                <a:solidFill>
                  <a:schemeClr val="tx1">
                    <a:lumMod val="75000"/>
                    <a:lumOff val="25000"/>
                  </a:schemeClr>
                </a:solidFill>
                <a:latin typeface="Times New Roman" panose="02020603050405020304" pitchFamily="18" charset="0"/>
                <a:cs typeface="Times New Roman" panose="02020603050405020304" pitchFamily="18" charset="0"/>
              </a:rPr>
              <a:t/>
            </a:r>
            <a:br>
              <a:rPr lang="en-US" sz="24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4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rapezoid 1">
            <a:extLst>
              <a:ext uri="{FF2B5EF4-FFF2-40B4-BE49-F238E27FC236}">
                <a16:creationId xmlns:a16="http://schemas.microsoft.com/office/drawing/2014/main" id="{5B804E9F-B6B5-41F9-9B63-9AF435FDC2B7}"/>
              </a:ext>
              <a:ext uri="{C183D7F6-B498-43B3-948B-1728B52AA6E4}">
                <adec:decorative xmlns:adec="http://schemas.microsoft.com/office/drawing/2017/decorative" xmlns="" val="1"/>
              </a:ext>
            </a:extLst>
          </p:cNvPr>
          <p:cNvSpPr/>
          <p:nvPr/>
        </p:nvSpPr>
        <p:spPr>
          <a:xfrm rot="5400000">
            <a:off x="-1155829" y="2864208"/>
            <a:ext cx="4336142" cy="1708142"/>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0092C447-C8E1-4B12-B012-E6D21CBB1FBE}"/>
              </a:ext>
              <a:ext uri="{C183D7F6-B498-43B3-948B-1728B52AA6E4}">
                <adec:decorative xmlns:adec="http://schemas.microsoft.com/office/drawing/2017/decorative" xmlns="" val="1"/>
              </a:ext>
            </a:extLst>
          </p:cNvPr>
          <p:cNvSpPr/>
          <p:nvPr/>
        </p:nvSpPr>
        <p:spPr>
          <a:xfrm rot="5400000">
            <a:off x="813871" y="2821219"/>
            <a:ext cx="4336142" cy="1709928"/>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7E139379-1914-4446-8D6D-984A47041A54}"/>
              </a:ext>
              <a:ext uri="{C183D7F6-B498-43B3-948B-1728B52AA6E4}">
                <adec:decorative xmlns:adec="http://schemas.microsoft.com/office/drawing/2017/decorative" xmlns="" val="1"/>
              </a:ext>
            </a:extLst>
          </p:cNvPr>
          <p:cNvSpPr/>
          <p:nvPr/>
        </p:nvSpPr>
        <p:spPr>
          <a:xfrm rot="5400000">
            <a:off x="4852967" y="2863314"/>
            <a:ext cx="4336142" cy="1709928"/>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F79B51BB-1B30-4ED8-B26D-21EE8BC675B2}"/>
              </a:ext>
              <a:ext uri="{C183D7F6-B498-43B3-948B-1728B52AA6E4}">
                <adec:decorative xmlns:adec="http://schemas.microsoft.com/office/drawing/2017/decorative" xmlns="" val="1"/>
              </a:ext>
            </a:extLst>
          </p:cNvPr>
          <p:cNvSpPr/>
          <p:nvPr/>
        </p:nvSpPr>
        <p:spPr>
          <a:xfrm rot="5400000">
            <a:off x="6882721" y="2863314"/>
            <a:ext cx="4336142" cy="1709928"/>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89DA262E-0502-4E65-8ABA-E063880EAC4C}"/>
              </a:ext>
              <a:ext uri="{C183D7F6-B498-43B3-948B-1728B52AA6E4}">
                <adec:decorative xmlns:adec="http://schemas.microsoft.com/office/drawing/2017/decorative" xmlns="" val="1"/>
              </a:ext>
            </a:extLst>
          </p:cNvPr>
          <p:cNvSpPr/>
          <p:nvPr/>
        </p:nvSpPr>
        <p:spPr>
          <a:xfrm rot="5400000">
            <a:off x="8940365" y="2863314"/>
            <a:ext cx="4336142" cy="1709928"/>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F19BFA5-D0CA-4CF0-8499-504D956B6563}"/>
              </a:ext>
            </a:extLst>
          </p:cNvPr>
          <p:cNvSpPr/>
          <p:nvPr/>
        </p:nvSpPr>
        <p:spPr>
          <a:xfrm>
            <a:off x="326442" y="2678309"/>
            <a:ext cx="1371600" cy="246221"/>
          </a:xfrm>
          <a:prstGeom prst="rect">
            <a:avLst/>
          </a:prstGeom>
        </p:spPr>
        <p:txBody>
          <a:bodyPr wrap="square" lIns="0" tIns="0" rIns="0" bIns="0">
            <a:spAutoFit/>
          </a:bodyPr>
          <a:lstStyle/>
          <a:p>
            <a:pPr algn="ctr"/>
            <a:r>
              <a:rPr lang="en-US" sz="1600" b="1" smtClean="0">
                <a:solidFill>
                  <a:schemeClr val="bg1"/>
                </a:solidFill>
              </a:rPr>
              <a:t>ĐƠN ĐKDT</a:t>
            </a:r>
            <a:endParaRPr lang="en-US" sz="1600" b="1">
              <a:solidFill>
                <a:schemeClr val="bg1"/>
              </a:solidFill>
            </a:endParaRPr>
          </a:p>
        </p:txBody>
      </p:sp>
      <p:sp>
        <p:nvSpPr>
          <p:cNvPr id="47" name="Rectangle 46">
            <a:extLst>
              <a:ext uri="{FF2B5EF4-FFF2-40B4-BE49-F238E27FC236}">
                <a16:creationId xmlns:a16="http://schemas.microsoft.com/office/drawing/2014/main" id="{1751D31D-3535-411D-8BAC-95CCC90AB185}"/>
              </a:ext>
            </a:extLst>
          </p:cNvPr>
          <p:cNvSpPr/>
          <p:nvPr/>
        </p:nvSpPr>
        <p:spPr>
          <a:xfrm>
            <a:off x="2160310" y="2678309"/>
            <a:ext cx="1371600" cy="492443"/>
          </a:xfrm>
          <a:prstGeom prst="rect">
            <a:avLst/>
          </a:prstGeom>
        </p:spPr>
        <p:txBody>
          <a:bodyPr wrap="square" lIns="0" tIns="0" rIns="0" bIns="0">
            <a:spAutoFit/>
          </a:bodyPr>
          <a:lstStyle/>
          <a:p>
            <a:pPr algn="ctr"/>
            <a:r>
              <a:rPr lang="en-US" sz="1600" b="1" smtClean="0">
                <a:solidFill>
                  <a:schemeClr val="bg1"/>
                </a:solidFill>
              </a:rPr>
              <a:t>HỌC BẠ</a:t>
            </a:r>
            <a:br>
              <a:rPr lang="en-US" sz="1600" b="1" smtClean="0">
                <a:solidFill>
                  <a:schemeClr val="bg1"/>
                </a:solidFill>
              </a:rPr>
            </a:br>
            <a:r>
              <a:rPr lang="en-US" sz="1600" b="1" smtClean="0">
                <a:solidFill>
                  <a:schemeClr val="bg1"/>
                </a:solidFill>
              </a:rPr>
              <a:t>(Bản chính)</a:t>
            </a:r>
            <a:endParaRPr lang="en-US" sz="1600" b="1">
              <a:solidFill>
                <a:schemeClr val="bg1"/>
              </a:solidFill>
            </a:endParaRPr>
          </a:p>
        </p:txBody>
      </p:sp>
      <p:sp>
        <p:nvSpPr>
          <p:cNvPr id="48" name="Rectangle 47">
            <a:extLst>
              <a:ext uri="{FF2B5EF4-FFF2-40B4-BE49-F238E27FC236}">
                <a16:creationId xmlns:a16="http://schemas.microsoft.com/office/drawing/2014/main" id="{FA4D735A-8F75-4E2A-8F1A-CC303B0718BA}"/>
              </a:ext>
            </a:extLst>
          </p:cNvPr>
          <p:cNvSpPr/>
          <p:nvPr/>
        </p:nvSpPr>
        <p:spPr>
          <a:xfrm>
            <a:off x="6298088" y="2706720"/>
            <a:ext cx="1371600" cy="738664"/>
          </a:xfrm>
          <a:prstGeom prst="rect">
            <a:avLst/>
          </a:prstGeom>
        </p:spPr>
        <p:txBody>
          <a:bodyPr wrap="square" lIns="0" tIns="0" rIns="0" bIns="0">
            <a:spAutoFit/>
          </a:bodyPr>
          <a:lstStyle/>
          <a:p>
            <a:pPr algn="ctr"/>
            <a:r>
              <a:rPr lang="en-US" sz="1600" b="1" smtClean="0">
                <a:solidFill>
                  <a:schemeClr val="bg1"/>
                </a:solidFill>
              </a:rPr>
              <a:t>GIẤY KHAI SINH</a:t>
            </a:r>
            <a:br>
              <a:rPr lang="en-US" sz="1600" b="1" smtClean="0">
                <a:solidFill>
                  <a:schemeClr val="bg1"/>
                </a:solidFill>
              </a:rPr>
            </a:br>
            <a:r>
              <a:rPr lang="en-US" sz="1600" b="1" smtClean="0">
                <a:solidFill>
                  <a:schemeClr val="bg1"/>
                </a:solidFill>
              </a:rPr>
              <a:t>(Bản sao)</a:t>
            </a:r>
            <a:endParaRPr lang="en-US" sz="1600" b="1">
              <a:solidFill>
                <a:schemeClr val="bg1"/>
              </a:solidFill>
            </a:endParaRPr>
          </a:p>
        </p:txBody>
      </p:sp>
      <p:sp>
        <p:nvSpPr>
          <p:cNvPr id="49" name="Rectangle 48">
            <a:extLst>
              <a:ext uri="{FF2B5EF4-FFF2-40B4-BE49-F238E27FC236}">
                <a16:creationId xmlns:a16="http://schemas.microsoft.com/office/drawing/2014/main" id="{54AB9282-0505-49EB-AABF-998083225E3A}"/>
              </a:ext>
            </a:extLst>
          </p:cNvPr>
          <p:cNvSpPr/>
          <p:nvPr/>
        </p:nvSpPr>
        <p:spPr>
          <a:xfrm>
            <a:off x="8326993" y="2715175"/>
            <a:ext cx="1371600" cy="738664"/>
          </a:xfrm>
          <a:prstGeom prst="rect">
            <a:avLst/>
          </a:prstGeom>
        </p:spPr>
        <p:txBody>
          <a:bodyPr wrap="square" lIns="0" tIns="0" rIns="0" bIns="0">
            <a:spAutoFit/>
          </a:bodyPr>
          <a:lstStyle/>
          <a:p>
            <a:pPr algn="ctr"/>
            <a:r>
              <a:rPr lang="en-US" sz="1600" b="1" smtClean="0">
                <a:solidFill>
                  <a:schemeClr val="bg1"/>
                </a:solidFill>
              </a:rPr>
              <a:t>CCCD/ MĐD/ Giấy xác nhận nơi cư trú</a:t>
            </a:r>
            <a:endParaRPr lang="en-US" sz="1600" b="1">
              <a:solidFill>
                <a:schemeClr val="bg1"/>
              </a:solidFill>
            </a:endParaRPr>
          </a:p>
        </p:txBody>
      </p:sp>
      <p:sp>
        <p:nvSpPr>
          <p:cNvPr id="50" name="Rectangle 49">
            <a:extLst>
              <a:ext uri="{FF2B5EF4-FFF2-40B4-BE49-F238E27FC236}">
                <a16:creationId xmlns:a16="http://schemas.microsoft.com/office/drawing/2014/main" id="{D668C4B5-BCEC-465A-ADA5-6A054B15F7A3}"/>
              </a:ext>
            </a:extLst>
          </p:cNvPr>
          <p:cNvSpPr/>
          <p:nvPr/>
        </p:nvSpPr>
        <p:spPr>
          <a:xfrm>
            <a:off x="10411562" y="2727172"/>
            <a:ext cx="1371600" cy="738664"/>
          </a:xfrm>
          <a:prstGeom prst="rect">
            <a:avLst/>
          </a:prstGeom>
        </p:spPr>
        <p:txBody>
          <a:bodyPr wrap="square" lIns="0" tIns="0" rIns="0" bIns="0">
            <a:spAutoFit/>
          </a:bodyPr>
          <a:lstStyle/>
          <a:p>
            <a:pPr algn="ctr"/>
            <a:r>
              <a:rPr lang="en-US" sz="1600" b="1" smtClean="0">
                <a:solidFill>
                  <a:schemeClr val="bg1"/>
                </a:solidFill>
              </a:rPr>
              <a:t>Minh chứng ưu tiên, khuyến khích</a:t>
            </a:r>
            <a:endParaRPr lang="en-US" sz="1600" b="1">
              <a:solidFill>
                <a:schemeClr val="bg1"/>
              </a:solidFill>
            </a:endParaRPr>
          </a:p>
        </p:txBody>
      </p:sp>
      <p:sp>
        <p:nvSpPr>
          <p:cNvPr id="51" name="Rectangle 50">
            <a:extLst>
              <a:ext uri="{FF2B5EF4-FFF2-40B4-BE49-F238E27FC236}">
                <a16:creationId xmlns:a16="http://schemas.microsoft.com/office/drawing/2014/main" id="{8AA18108-5B8B-4147-84A7-D30A16BEC4EA}"/>
              </a:ext>
            </a:extLst>
          </p:cNvPr>
          <p:cNvSpPr/>
          <p:nvPr/>
        </p:nvSpPr>
        <p:spPr>
          <a:xfrm>
            <a:off x="99009" y="3133423"/>
            <a:ext cx="1708143" cy="2436564"/>
          </a:xfrm>
          <a:prstGeom prst="rect">
            <a:avLst/>
          </a:prstGeom>
        </p:spPr>
        <p:txBody>
          <a:bodyPr wrap="square" lIns="0" tIns="0" rIns="0" bIns="0" anchor="t">
            <a:spAutoFit/>
          </a:bodyPr>
          <a:lstStyle/>
          <a:p>
            <a:pPr marL="285750" indent="-109538">
              <a:lnSpc>
                <a:spcPts val="1900"/>
              </a:lnSpc>
              <a:buFontTx/>
              <a:buChar char="-"/>
            </a:pPr>
            <a:r>
              <a:rPr lang="en-US" sz="1400" smtClean="0">
                <a:solidFill>
                  <a:schemeClr val="bg1"/>
                </a:solidFill>
                <a:cs typeface="Segoe UI" panose="020B0502040204020203" pitchFamily="34" charset="0"/>
              </a:rPr>
              <a:t>Theo mẫu tại Công văn số ……./SGDĐT-KTQLCLGD</a:t>
            </a:r>
          </a:p>
          <a:p>
            <a:pPr marL="285750" indent="-109538">
              <a:lnSpc>
                <a:spcPts val="1900"/>
              </a:lnSpc>
              <a:buFontTx/>
              <a:buChar char="-"/>
            </a:pPr>
            <a:r>
              <a:rPr lang="en-US" sz="1400" smtClean="0">
                <a:solidFill>
                  <a:schemeClr val="bg1"/>
                </a:solidFill>
                <a:cs typeface="Segoe UI" panose="020B0502040204020203" pitchFamily="34" charset="0"/>
              </a:rPr>
              <a:t>Học sinh đã tốt nghiệp THCS năm trước thì phải có xác nhận của xã/phường nơi cư trú </a:t>
            </a:r>
            <a:r>
              <a:rPr lang="en-US" sz="1400" b="1" smtClean="0">
                <a:solidFill>
                  <a:srgbClr val="0000FF"/>
                </a:solidFill>
                <a:cs typeface="Segoe UI" panose="020B0502040204020203" pitchFamily="34" charset="0"/>
              </a:rPr>
              <a:t>(không thu)</a:t>
            </a:r>
            <a:endParaRPr lang="en-US" sz="1400" b="1">
              <a:solidFill>
                <a:srgbClr val="0000FF"/>
              </a:solidFill>
              <a:cs typeface="Segoe UI" panose="020B0502040204020203" pitchFamily="34" charset="0"/>
            </a:endParaRPr>
          </a:p>
        </p:txBody>
      </p:sp>
      <p:sp>
        <p:nvSpPr>
          <p:cNvPr id="52" name="Rectangle 51">
            <a:extLst>
              <a:ext uri="{FF2B5EF4-FFF2-40B4-BE49-F238E27FC236}">
                <a16:creationId xmlns:a16="http://schemas.microsoft.com/office/drawing/2014/main" id="{A8534162-B6E2-4579-9DAD-AD8DE07459BC}"/>
              </a:ext>
            </a:extLst>
          </p:cNvPr>
          <p:cNvSpPr/>
          <p:nvPr/>
        </p:nvSpPr>
        <p:spPr>
          <a:xfrm>
            <a:off x="2273408" y="3355168"/>
            <a:ext cx="1437051" cy="1218282"/>
          </a:xfrm>
          <a:prstGeom prst="rect">
            <a:avLst/>
          </a:prstGeom>
        </p:spPr>
        <p:txBody>
          <a:bodyPr wrap="square" lIns="0" tIns="0" rIns="0" bIns="0" anchor="t">
            <a:spAutoFit/>
          </a:bodyPr>
          <a:lstStyle/>
          <a:p>
            <a:pPr>
              <a:lnSpc>
                <a:spcPts val="1900"/>
              </a:lnSpc>
            </a:pPr>
            <a:r>
              <a:rPr lang="en-US" sz="1400" smtClean="0">
                <a:solidFill>
                  <a:schemeClr val="bg1"/>
                </a:solidFill>
                <a:cs typeface="Segoe UI" panose="020B0502040204020203" pitchFamily="34" charset="0"/>
              </a:rPr>
              <a:t>- Có đầy đủ các thông tin của học sinh và xác nhận kết quả học tập của trường THCS</a:t>
            </a:r>
            <a:endParaRPr lang="en-US" sz="1400">
              <a:solidFill>
                <a:schemeClr val="bg1"/>
              </a:solidFill>
              <a:cs typeface="Segoe UI" panose="020B0502040204020203" pitchFamily="34" charset="0"/>
            </a:endParaRPr>
          </a:p>
        </p:txBody>
      </p:sp>
      <p:sp>
        <p:nvSpPr>
          <p:cNvPr id="53" name="Rectangle 52">
            <a:extLst>
              <a:ext uri="{FF2B5EF4-FFF2-40B4-BE49-F238E27FC236}">
                <a16:creationId xmlns:a16="http://schemas.microsoft.com/office/drawing/2014/main" id="{E1535E1C-6EBC-45D8-BCE1-D5B947A61FB6}"/>
              </a:ext>
            </a:extLst>
          </p:cNvPr>
          <p:cNvSpPr/>
          <p:nvPr/>
        </p:nvSpPr>
        <p:spPr>
          <a:xfrm>
            <a:off x="6281680" y="3598903"/>
            <a:ext cx="1491581" cy="974626"/>
          </a:xfrm>
          <a:prstGeom prst="rect">
            <a:avLst/>
          </a:prstGeom>
        </p:spPr>
        <p:txBody>
          <a:bodyPr wrap="square" lIns="0" tIns="0" rIns="0" bIns="0" anchor="t">
            <a:spAutoFit/>
          </a:bodyPr>
          <a:lstStyle/>
          <a:p>
            <a:pPr marL="285750" indent="-285750">
              <a:lnSpc>
                <a:spcPts val="1900"/>
              </a:lnSpc>
              <a:buFontTx/>
              <a:buChar char="-"/>
            </a:pPr>
            <a:r>
              <a:rPr lang="en-US" sz="1400" smtClean="0">
                <a:solidFill>
                  <a:schemeClr val="bg1"/>
                </a:solidFill>
                <a:cs typeface="Segoe UI" panose="020B0502040204020203" pitchFamily="34" charset="0"/>
              </a:rPr>
              <a:t>Bản sao Giấy khai sinh được dùng ở cấp tiểu học</a:t>
            </a:r>
          </a:p>
        </p:txBody>
      </p:sp>
      <p:sp>
        <p:nvSpPr>
          <p:cNvPr id="54" name="Rectangle 53">
            <a:extLst>
              <a:ext uri="{FF2B5EF4-FFF2-40B4-BE49-F238E27FC236}">
                <a16:creationId xmlns:a16="http://schemas.microsoft.com/office/drawing/2014/main" id="{28FF18A5-7B4E-4493-B38D-E732E033F82F}"/>
              </a:ext>
            </a:extLst>
          </p:cNvPr>
          <p:cNvSpPr/>
          <p:nvPr/>
        </p:nvSpPr>
        <p:spPr>
          <a:xfrm>
            <a:off x="8267866" y="3557817"/>
            <a:ext cx="1597616" cy="1949252"/>
          </a:xfrm>
          <a:prstGeom prst="rect">
            <a:avLst/>
          </a:prstGeom>
        </p:spPr>
        <p:txBody>
          <a:bodyPr wrap="square" lIns="0" tIns="0" rIns="0" bIns="0" anchor="t">
            <a:spAutoFit/>
          </a:bodyPr>
          <a:lstStyle/>
          <a:p>
            <a:pPr>
              <a:lnSpc>
                <a:spcPts val="1900"/>
              </a:lnSpc>
            </a:pPr>
            <a:r>
              <a:rPr lang="en-US" sz="1400" smtClean="0">
                <a:solidFill>
                  <a:schemeClr val="bg1"/>
                </a:solidFill>
                <a:cs typeface="Segoe UI" panose="020B0502040204020203" pitchFamily="34" charset="0"/>
              </a:rPr>
              <a:t>- CCCD/Thông báo Mã ĐD/ Giấy xác nhận nơi cư trú (trường hợp học sinh là người nước ngoài phải có số hộ chiếu, CCCD/Mã ĐD bị sai chưa được cấp lại)</a:t>
            </a:r>
            <a:endParaRPr lang="en-US" sz="1400">
              <a:solidFill>
                <a:schemeClr val="bg1"/>
              </a:solidFill>
              <a:cs typeface="Segoe UI" panose="020B0502040204020203" pitchFamily="34" charset="0"/>
            </a:endParaRPr>
          </a:p>
        </p:txBody>
      </p:sp>
      <p:sp>
        <p:nvSpPr>
          <p:cNvPr id="55" name="Rectangle 54">
            <a:extLst>
              <a:ext uri="{FF2B5EF4-FFF2-40B4-BE49-F238E27FC236}">
                <a16:creationId xmlns:a16="http://schemas.microsoft.com/office/drawing/2014/main" id="{5BCD242F-9A97-473E-8E17-3F6C3C75CE68}"/>
              </a:ext>
            </a:extLst>
          </p:cNvPr>
          <p:cNvSpPr/>
          <p:nvPr/>
        </p:nvSpPr>
        <p:spPr>
          <a:xfrm>
            <a:off x="10148887" y="3557817"/>
            <a:ext cx="1752042" cy="1705595"/>
          </a:xfrm>
          <a:prstGeom prst="rect">
            <a:avLst/>
          </a:prstGeom>
        </p:spPr>
        <p:txBody>
          <a:bodyPr wrap="square" lIns="0" tIns="0" rIns="0" bIns="0" anchor="t">
            <a:spAutoFit/>
          </a:bodyPr>
          <a:lstStyle/>
          <a:p>
            <a:pPr marL="285750" indent="-285750">
              <a:lnSpc>
                <a:spcPts val="1900"/>
              </a:lnSpc>
              <a:buFontTx/>
              <a:buChar char="-"/>
            </a:pPr>
            <a:r>
              <a:rPr lang="en-US" sz="1400" smtClean="0">
                <a:solidFill>
                  <a:schemeClr val="bg1"/>
                </a:solidFill>
                <a:cs typeface="Segoe UI" panose="020B0502040204020203" pitchFamily="34" charset="0"/>
              </a:rPr>
              <a:t>- Con thương binh, bệnh binh</a:t>
            </a:r>
          </a:p>
          <a:p>
            <a:pPr marL="285750" indent="-285750">
              <a:lnSpc>
                <a:spcPts val="1900"/>
              </a:lnSpc>
              <a:buFontTx/>
              <a:buChar char="-"/>
            </a:pPr>
            <a:r>
              <a:rPr lang="en-US" sz="1400" smtClean="0">
                <a:solidFill>
                  <a:schemeClr val="bg1"/>
                </a:solidFill>
                <a:cs typeface="Segoe UI" panose="020B0502040204020203" pitchFamily="34" charset="0"/>
              </a:rPr>
              <a:t>- Người dân tộc, cha/mẹ là người dân tộc</a:t>
            </a:r>
          </a:p>
          <a:p>
            <a:pPr marL="285750" indent="-285750">
              <a:lnSpc>
                <a:spcPts val="1900"/>
              </a:lnSpc>
              <a:buFontTx/>
              <a:buChar char="-"/>
            </a:pPr>
            <a:r>
              <a:rPr lang="en-US" sz="1400" smtClean="0">
                <a:solidFill>
                  <a:schemeClr val="bg1"/>
                </a:solidFill>
                <a:cs typeface="Segoe UI" panose="020B0502040204020203" pitchFamily="34" charset="0"/>
              </a:rPr>
              <a:t>- Chứng chỉ tiếng Anh hợp lệ </a:t>
            </a:r>
            <a:endParaRPr lang="en-US" sz="1400">
              <a:solidFill>
                <a:schemeClr val="bg1"/>
              </a:solidFill>
              <a:cs typeface="Segoe UI" panose="020B0502040204020203" pitchFamily="34" charset="0"/>
            </a:endParaRPr>
          </a:p>
        </p:txBody>
      </p:sp>
      <p:sp>
        <p:nvSpPr>
          <p:cNvPr id="72"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10921184" y="2114911"/>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Trapezoid 37">
            <a:extLst>
              <a:ext uri="{FF2B5EF4-FFF2-40B4-BE49-F238E27FC236}">
                <a16:creationId xmlns:a16="http://schemas.microsoft.com/office/drawing/2014/main" id="{0092C447-C8E1-4B12-B012-E6D21CBB1FBE}"/>
              </a:ext>
              <a:ext uri="{C183D7F6-B498-43B3-948B-1728B52AA6E4}">
                <adec:decorative xmlns:adec="http://schemas.microsoft.com/office/drawing/2017/decorative" xmlns="" val="1"/>
              </a:ext>
            </a:extLst>
          </p:cNvPr>
          <p:cNvSpPr/>
          <p:nvPr/>
        </p:nvSpPr>
        <p:spPr>
          <a:xfrm rot="5400000">
            <a:off x="2823213" y="2863314"/>
            <a:ext cx="4336142" cy="1709928"/>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51D31D-3535-411D-8BAC-95CCC90AB185}"/>
              </a:ext>
            </a:extLst>
          </p:cNvPr>
          <p:cNvSpPr/>
          <p:nvPr/>
        </p:nvSpPr>
        <p:spPr>
          <a:xfrm>
            <a:off x="4305484" y="2693748"/>
            <a:ext cx="1371600" cy="492443"/>
          </a:xfrm>
          <a:prstGeom prst="rect">
            <a:avLst/>
          </a:prstGeom>
        </p:spPr>
        <p:txBody>
          <a:bodyPr wrap="square" lIns="0" tIns="0" rIns="0" bIns="0">
            <a:spAutoFit/>
          </a:bodyPr>
          <a:lstStyle/>
          <a:p>
            <a:pPr algn="ctr"/>
            <a:r>
              <a:rPr lang="en-US" sz="1600" b="1" smtClean="0">
                <a:solidFill>
                  <a:schemeClr val="bg1"/>
                </a:solidFill>
              </a:rPr>
              <a:t>GCN tốt nghiệp tạm thời</a:t>
            </a:r>
            <a:endParaRPr lang="en-US" sz="1600" b="1">
              <a:solidFill>
                <a:schemeClr val="bg1"/>
              </a:solidFill>
            </a:endParaRPr>
          </a:p>
        </p:txBody>
      </p:sp>
      <p:sp>
        <p:nvSpPr>
          <p:cNvPr id="40" name="Rectangle 39">
            <a:extLst>
              <a:ext uri="{FF2B5EF4-FFF2-40B4-BE49-F238E27FC236}">
                <a16:creationId xmlns:a16="http://schemas.microsoft.com/office/drawing/2014/main" id="{A8534162-B6E2-4579-9DAD-AD8DE07459BC}"/>
              </a:ext>
            </a:extLst>
          </p:cNvPr>
          <p:cNvSpPr/>
          <p:nvPr/>
        </p:nvSpPr>
        <p:spPr>
          <a:xfrm>
            <a:off x="4305484" y="3314160"/>
            <a:ext cx="1379096" cy="1705595"/>
          </a:xfrm>
          <a:prstGeom prst="rect">
            <a:avLst/>
          </a:prstGeom>
        </p:spPr>
        <p:txBody>
          <a:bodyPr wrap="square" lIns="0" tIns="0" rIns="0" bIns="0" anchor="t">
            <a:spAutoFit/>
          </a:bodyPr>
          <a:lstStyle/>
          <a:p>
            <a:pPr>
              <a:lnSpc>
                <a:spcPts val="1900"/>
              </a:lnSpc>
            </a:pPr>
            <a:r>
              <a:rPr lang="en-US" sz="1400" smtClean="0">
                <a:solidFill>
                  <a:schemeClr val="bg1"/>
                </a:solidFill>
                <a:cs typeface="Segoe UI" panose="020B0502040204020203" pitchFamily="34" charset="0"/>
              </a:rPr>
              <a:t>- GCN tốt nghiệp tạm thời THCS hoặc bản sao bằng TN THCS đối với học sinh tốt nghiệp THCS năm trước</a:t>
            </a:r>
            <a:endParaRPr lang="en-US" sz="1400">
              <a:solidFill>
                <a:schemeClr val="bg1"/>
              </a:solidFill>
              <a:cs typeface="Segoe UI" panose="020B0502040204020203" pitchFamily="34" charset="0"/>
            </a:endParaRPr>
          </a:p>
        </p:txBody>
      </p:sp>
      <p:sp>
        <p:nvSpPr>
          <p:cNvPr id="73"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4807456" y="2091851"/>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808147" y="2091851"/>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2794249" y="2134823"/>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6843642" y="2078477"/>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8828965" y="2131065"/>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22569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644085"/>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358645"/>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HỒ SƠ CỘNG ĐIỂM </a:t>
            </a:r>
          </a:p>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ƯU TIÊN</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644085"/>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9" name="Diagram 8"/>
          <p:cNvGraphicFramePr/>
          <p:nvPr>
            <p:extLst>
              <p:ext uri="{D42A27DB-BD31-4B8C-83A1-F6EECF244321}">
                <p14:modId xmlns:p14="http://schemas.microsoft.com/office/powerpoint/2010/main" val="146527480"/>
              </p:ext>
            </p:extLst>
          </p:nvPr>
        </p:nvGraphicFramePr>
        <p:xfrm>
          <a:off x="1265273" y="1648047"/>
          <a:ext cx="9952075"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7692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644085"/>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441149"/>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ĐIỂM KHUYẾN KHÍCH</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644085"/>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1054538693"/>
              </p:ext>
            </p:extLst>
          </p:nvPr>
        </p:nvGraphicFramePr>
        <p:xfrm>
          <a:off x="606055" y="883554"/>
          <a:ext cx="11004698" cy="5892240"/>
        </p:xfrm>
        <a:graphic>
          <a:graphicData uri="http://schemas.openxmlformats.org/drawingml/2006/table">
            <a:tbl>
              <a:tblPr firstRow="1" firstCol="1" bandRow="1">
                <a:tableStyleId>{F5AB1C69-6EDB-4FF4-983F-18BD219EF322}</a:tableStyleId>
              </a:tblPr>
              <a:tblGrid>
                <a:gridCol w="1035899">
                  <a:extLst>
                    <a:ext uri="{9D8B030D-6E8A-4147-A177-3AD203B41FA5}">
                      <a16:colId xmlns:a16="http://schemas.microsoft.com/office/drawing/2014/main" val="1877042772"/>
                    </a:ext>
                  </a:extLst>
                </a:gridCol>
                <a:gridCol w="979570">
                  <a:extLst>
                    <a:ext uri="{9D8B030D-6E8A-4147-A177-3AD203B41FA5}">
                      <a16:colId xmlns:a16="http://schemas.microsoft.com/office/drawing/2014/main" val="2844605021"/>
                    </a:ext>
                  </a:extLst>
                </a:gridCol>
                <a:gridCol w="1481031">
                  <a:extLst>
                    <a:ext uri="{9D8B030D-6E8A-4147-A177-3AD203B41FA5}">
                      <a16:colId xmlns:a16="http://schemas.microsoft.com/office/drawing/2014/main" val="3398476801"/>
                    </a:ext>
                  </a:extLst>
                </a:gridCol>
                <a:gridCol w="1035899">
                  <a:extLst>
                    <a:ext uri="{9D8B030D-6E8A-4147-A177-3AD203B41FA5}">
                      <a16:colId xmlns:a16="http://schemas.microsoft.com/office/drawing/2014/main" val="2100949380"/>
                    </a:ext>
                  </a:extLst>
                </a:gridCol>
                <a:gridCol w="1481031">
                  <a:extLst>
                    <a:ext uri="{9D8B030D-6E8A-4147-A177-3AD203B41FA5}">
                      <a16:colId xmlns:a16="http://schemas.microsoft.com/office/drawing/2014/main" val="4256029486"/>
                    </a:ext>
                  </a:extLst>
                </a:gridCol>
                <a:gridCol w="1345017">
                  <a:extLst>
                    <a:ext uri="{9D8B030D-6E8A-4147-A177-3AD203B41FA5}">
                      <a16:colId xmlns:a16="http://schemas.microsoft.com/office/drawing/2014/main" val="2280231917"/>
                    </a:ext>
                  </a:extLst>
                </a:gridCol>
                <a:gridCol w="1035899">
                  <a:extLst>
                    <a:ext uri="{9D8B030D-6E8A-4147-A177-3AD203B41FA5}">
                      <a16:colId xmlns:a16="http://schemas.microsoft.com/office/drawing/2014/main" val="2851742835"/>
                    </a:ext>
                  </a:extLst>
                </a:gridCol>
                <a:gridCol w="1336774">
                  <a:extLst>
                    <a:ext uri="{9D8B030D-6E8A-4147-A177-3AD203B41FA5}">
                      <a16:colId xmlns:a16="http://schemas.microsoft.com/office/drawing/2014/main" val="1506349139"/>
                    </a:ext>
                  </a:extLst>
                </a:gridCol>
                <a:gridCol w="1273578">
                  <a:extLst>
                    <a:ext uri="{9D8B030D-6E8A-4147-A177-3AD203B41FA5}">
                      <a16:colId xmlns:a16="http://schemas.microsoft.com/office/drawing/2014/main" val="2345052642"/>
                    </a:ext>
                  </a:extLst>
                </a:gridCol>
              </a:tblGrid>
              <a:tr h="1468062">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Khung 6 bậc Việt Nam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Khung tham chiểu châu Âu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IELTS (British Council và IDP cấp)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smtClean="0">
                          <a:effectLst/>
                          <a:latin typeface="Times New Roman" panose="02020603050405020304" pitchFamily="18" charset="0"/>
                          <a:cs typeface="Times New Roman" panose="02020603050405020304" pitchFamily="18" charset="0"/>
                        </a:rPr>
                        <a:t>TOEIC </a:t>
                      </a:r>
                      <a:r>
                        <a:rPr lang="en-US" sz="1600" strike="noStrike" smtClean="0">
                          <a:effectLst/>
                          <a:latin typeface="Times New Roman" panose="02020603050405020304" pitchFamily="18" charset="0"/>
                          <a:cs typeface="Times New Roman" panose="02020603050405020304" pitchFamily="18" charset="0"/>
                        </a:rPr>
                        <a:t>(</a:t>
                      </a:r>
                      <a:r>
                        <a:rPr lang="en-US" sz="1600" strike="noStrike" kern="1200" smtClean="0">
                          <a:effectLst/>
                          <a:latin typeface="Times New Roman" panose="02020603050405020304" pitchFamily="18" charset="0"/>
                          <a:cs typeface="Times New Roman" panose="02020603050405020304" pitchFamily="18" charset="0"/>
                        </a:rPr>
                        <a:t>ETS</a:t>
                      </a:r>
                      <a:r>
                        <a:rPr lang="en-US" sz="1600" strike="noStrike" smtClean="0">
                          <a:effectLst/>
                          <a:latin typeface="Times New Roman" panose="02020603050405020304" pitchFamily="18" charset="0"/>
                          <a:cs typeface="Times New Roman" panose="02020603050405020304" pitchFamily="18" charset="0"/>
                        </a:rPr>
                        <a:t> </a:t>
                      </a:r>
                      <a:r>
                        <a:rPr lang="en-US" sz="1600" strike="noStrike" kern="1200" smtClean="0">
                          <a:effectLst/>
                          <a:latin typeface="Times New Roman" panose="02020603050405020304" pitchFamily="18" charset="0"/>
                          <a:cs typeface="Times New Roman" panose="02020603050405020304" pitchFamily="18" charset="0"/>
                        </a:rPr>
                        <a:t>cấp</a:t>
                      </a:r>
                      <a:r>
                        <a:rPr lang="en-US" sz="1600" strike="noStrike" smtClean="0">
                          <a:effectLst/>
                          <a:latin typeface="Times New Roman" panose="02020603050405020304" pitchFamily="18" charset="0"/>
                          <a:cs typeface="Times New Roman" panose="02020603050405020304" pitchFamily="18" charset="0"/>
                        </a:rPr>
                        <a:t>)</a:t>
                      </a:r>
                    </a:p>
                    <a:p>
                      <a:pPr marL="0" marR="0" algn="ctr">
                        <a:spcBef>
                          <a:spcPts val="0"/>
                        </a:spcBef>
                        <a:spcAft>
                          <a:spcPts val="0"/>
                        </a:spcAft>
                      </a:pP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TOEFL Junior (ETS cấp)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TOEFL ITP (ETS cấp)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TOEFL IBT (ETS cấp)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cs typeface="Times New Roman" panose="02020603050405020304" pitchFamily="18" charset="0"/>
                        </a:rPr>
                        <a:t>Cambridge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Điểm</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cộng/Điểm quy đổi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468739"/>
                  </a:ext>
                </a:extLst>
              </a:tr>
              <a:tr h="1441877">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Bậc 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B1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4.0-5.0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smtClean="0">
                          <a:effectLst/>
                          <a:latin typeface="Times New Roman" panose="02020603050405020304" pitchFamily="18" charset="0"/>
                          <a:cs typeface="Times New Roman" panose="02020603050405020304" pitchFamily="18" charset="0"/>
                        </a:rPr>
                        <a:t>550-780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745-835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460-540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42-71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Bl Preliminary for Schools (PET)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smtClean="0">
                          <a:solidFill>
                            <a:srgbClr val="FF0000"/>
                          </a:solidFill>
                          <a:effectLst/>
                          <a:latin typeface="Times New Roman" panose="02020603050405020304" pitchFamily="18" charset="0"/>
                          <a:cs typeface="Times New Roman" panose="02020603050405020304" pitchFamily="18" charset="0"/>
                        </a:rPr>
                        <a:t>1 </a:t>
                      </a:r>
                      <a:r>
                        <a:rPr lang="en-US" sz="2000" b="1">
                          <a:solidFill>
                            <a:srgbClr val="FF0000"/>
                          </a:solidFill>
                          <a:effectLst/>
                          <a:latin typeface="Times New Roman" panose="02020603050405020304" pitchFamily="18" charset="0"/>
                          <a:cs typeface="Times New Roman" panose="02020603050405020304" pitchFamily="18" charset="0"/>
                        </a:rPr>
                        <a:t>điểm</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678127"/>
                  </a:ext>
                </a:extLst>
              </a:tr>
              <a:tr h="1153501">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Bậc 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B2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5.5-6.5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smtClean="0">
                          <a:effectLst/>
                          <a:latin typeface="Times New Roman" panose="02020603050405020304" pitchFamily="18" charset="0"/>
                          <a:cs typeface="Times New Roman" panose="02020603050405020304" pitchFamily="18" charset="0"/>
                        </a:rPr>
                        <a:t>785-940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850-900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543-623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72-94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B2 First for Schools (FCE)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FF0000"/>
                          </a:solidFill>
                          <a:effectLst/>
                          <a:latin typeface="Times New Roman" panose="02020603050405020304" pitchFamily="18" charset="0"/>
                          <a:cs typeface="Times New Roman" panose="02020603050405020304" pitchFamily="18" charset="0"/>
                        </a:rPr>
                        <a:t>10 điểm</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3361899"/>
                  </a:ext>
                </a:extLst>
              </a:tr>
              <a:tr h="865126">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Bậc 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Cl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7.0-8.0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smtClean="0">
                          <a:effectLst/>
                          <a:latin typeface="Times New Roman" panose="02020603050405020304" pitchFamily="18" charset="0"/>
                          <a:cs typeface="Times New Roman" panose="02020603050405020304" pitchFamily="18" charset="0"/>
                        </a:rPr>
                        <a:t>945-990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627-677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95-113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Cl Advanced (CAE)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FF0000"/>
                          </a:solidFill>
                          <a:effectLst/>
                          <a:latin typeface="Times New Roman" panose="02020603050405020304" pitchFamily="18" charset="0"/>
                          <a:cs typeface="Times New Roman" panose="02020603050405020304" pitchFamily="18" charset="0"/>
                        </a:rPr>
                        <a:t>10 điểm</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97729"/>
                  </a:ext>
                </a:extLst>
              </a:tr>
              <a:tr h="865126">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Bậc 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C2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8.5-9.0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114-120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C2 Proficiency (CPE)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FF0000"/>
                          </a:solidFill>
                          <a:effectLst/>
                          <a:latin typeface="Times New Roman" panose="02020603050405020304" pitchFamily="18" charset="0"/>
                          <a:cs typeface="Times New Roman" panose="02020603050405020304" pitchFamily="18" charset="0"/>
                        </a:rPr>
                        <a:t>10 điểm</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0519256"/>
                  </a:ext>
                </a:extLst>
              </a:tr>
            </a:tbl>
          </a:graphicData>
        </a:graphic>
      </p:graphicFrame>
    </p:spTree>
    <p:extLst>
      <p:ext uri="{BB962C8B-B14F-4D97-AF65-F5344CB8AC3E}">
        <p14:creationId xmlns:p14="http://schemas.microsoft.com/office/powerpoint/2010/main" val="1775284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178"/>
            <a:ext cx="11731843" cy="6992178"/>
          </a:xfrm>
          <a:prstGeom prst="rect">
            <a:avLst/>
          </a:prstGeom>
        </p:spPr>
      </p:pic>
      <p:sp>
        <p:nvSpPr>
          <p:cNvPr id="3" name="Rectangle 2"/>
          <p:cNvSpPr/>
          <p:nvPr/>
        </p:nvSpPr>
        <p:spPr>
          <a:xfrm>
            <a:off x="2798285" y="506777"/>
            <a:ext cx="2456762" cy="53872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52521" y="3361911"/>
            <a:ext cx="540533" cy="36933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smtClean="0">
                <a:solidFill>
                  <a:schemeClr val="accent1"/>
                </a:solidFill>
              </a:rPr>
              <a:t>KET</a:t>
            </a:r>
            <a:endParaRPr lang="en-US" b="1">
              <a:solidFill>
                <a:schemeClr val="accent1"/>
              </a:solidFill>
            </a:endParaRPr>
          </a:p>
        </p:txBody>
      </p:sp>
      <p:sp>
        <p:nvSpPr>
          <p:cNvPr id="5" name="TextBox 4"/>
          <p:cNvSpPr txBox="1"/>
          <p:nvPr/>
        </p:nvSpPr>
        <p:spPr>
          <a:xfrm>
            <a:off x="3756399" y="2831069"/>
            <a:ext cx="543739" cy="36933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none" rtlCol="0">
            <a:spAutoFit/>
          </a:bodyPr>
          <a:lstStyle>
            <a:defPPr>
              <a:defRPr lang="en-US"/>
            </a:defPPr>
            <a:lvl1pPr>
              <a:defRPr b="1">
                <a:solidFill>
                  <a:schemeClr val="accent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PET</a:t>
            </a:r>
          </a:p>
        </p:txBody>
      </p:sp>
      <p:sp>
        <p:nvSpPr>
          <p:cNvPr id="6" name="TextBox 5"/>
          <p:cNvSpPr txBox="1"/>
          <p:nvPr/>
        </p:nvSpPr>
        <p:spPr>
          <a:xfrm>
            <a:off x="4558794" y="2234322"/>
            <a:ext cx="551754" cy="36933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none" rtlCol="0">
            <a:spAutoFit/>
          </a:bodyPr>
          <a:lstStyle>
            <a:defPPr>
              <a:defRPr lang="en-US"/>
            </a:defPPr>
            <a:lvl1pPr>
              <a:defRPr b="1">
                <a:solidFill>
                  <a:schemeClr val="accent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FCE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716" y="3053140"/>
            <a:ext cx="6933333" cy="3895238"/>
          </a:xfrm>
          <a:prstGeom prst="rect">
            <a:avLst/>
          </a:prstGeom>
        </p:spPr>
      </p:pic>
    </p:spTree>
    <p:extLst>
      <p:ext uri="{BB962C8B-B14F-4D97-AF65-F5344CB8AC3E}">
        <p14:creationId xmlns:p14="http://schemas.microsoft.com/office/powerpoint/2010/main" val="3328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4938233"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1955" y="0"/>
            <a:ext cx="4716862" cy="6858000"/>
          </a:xfrm>
          <a:prstGeom prst="rect">
            <a:avLst/>
          </a:prstGeom>
        </p:spPr>
      </p:pic>
      <p:sp>
        <p:nvSpPr>
          <p:cNvPr id="4" name="Rectangle 3"/>
          <p:cNvSpPr/>
          <p:nvPr/>
        </p:nvSpPr>
        <p:spPr>
          <a:xfrm>
            <a:off x="2203373" y="1872867"/>
            <a:ext cx="947451" cy="198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65894" y="1795749"/>
            <a:ext cx="519630" cy="187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677099" y="2798284"/>
            <a:ext cx="1134738" cy="7711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Cộng </a:t>
            </a:r>
          </a:p>
          <a:p>
            <a:pPr algn="ctr"/>
            <a:r>
              <a:rPr lang="en-US" b="1" smtClean="0">
                <a:solidFill>
                  <a:srgbClr val="FF0000"/>
                </a:solidFill>
              </a:rPr>
              <a:t>1 điểm</a:t>
            </a:r>
            <a:endParaRPr lang="en-US" b="1">
              <a:solidFill>
                <a:srgbClr val="FF0000"/>
              </a:solidFill>
            </a:endParaRPr>
          </a:p>
        </p:txBody>
      </p:sp>
      <p:sp>
        <p:nvSpPr>
          <p:cNvPr id="8" name="Rounded Rectangle 7"/>
          <p:cNvSpPr/>
          <p:nvPr/>
        </p:nvSpPr>
        <p:spPr>
          <a:xfrm>
            <a:off x="4594034" y="181778"/>
            <a:ext cx="2258458" cy="583894"/>
          </a:xfrm>
          <a:prstGeom prst="round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solidFill>
                  <a:srgbClr val="FF0000"/>
                </a:solidFill>
              </a:rPr>
              <a:t>Tuyển sinh lớp 10</a:t>
            </a:r>
            <a:endParaRPr lang="en-US" b="1">
              <a:solidFill>
                <a:srgbClr val="FF0000"/>
              </a:solidFill>
            </a:endParaRPr>
          </a:p>
        </p:txBody>
      </p:sp>
      <p:sp>
        <p:nvSpPr>
          <p:cNvPr id="9" name="Rounded Rectangle 8"/>
          <p:cNvSpPr/>
          <p:nvPr/>
        </p:nvSpPr>
        <p:spPr>
          <a:xfrm>
            <a:off x="9715041" y="2412693"/>
            <a:ext cx="1134738" cy="7711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Cộng </a:t>
            </a:r>
          </a:p>
          <a:p>
            <a:pPr algn="ctr"/>
            <a:r>
              <a:rPr lang="en-US" b="1" smtClean="0">
                <a:solidFill>
                  <a:srgbClr val="FF0000"/>
                </a:solidFill>
              </a:rPr>
              <a:t>1 điểm</a:t>
            </a:r>
            <a:endParaRPr lang="en-US" b="1">
              <a:solidFill>
                <a:srgbClr val="FF0000"/>
              </a:solidFill>
            </a:endParaRPr>
          </a:p>
        </p:txBody>
      </p:sp>
      <p:sp>
        <p:nvSpPr>
          <p:cNvPr id="10" name="Rectangle 9"/>
          <p:cNvSpPr/>
          <p:nvPr/>
        </p:nvSpPr>
        <p:spPr>
          <a:xfrm>
            <a:off x="7127913" y="3773275"/>
            <a:ext cx="1430357" cy="211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3755" y="3813669"/>
            <a:ext cx="1430357" cy="211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69508" y="1222407"/>
            <a:ext cx="837398" cy="2791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P</a:t>
            </a:r>
            <a:r>
              <a:rPr lang="en-US" b="1" smtClean="0">
                <a:solidFill>
                  <a:schemeClr val="accent1"/>
                </a:solidFill>
              </a:rPr>
              <a:t>ET</a:t>
            </a:r>
            <a:endParaRPr lang="en-US" b="1">
              <a:solidFill>
                <a:schemeClr val="accent1"/>
              </a:solidFill>
            </a:endParaRPr>
          </a:p>
        </p:txBody>
      </p:sp>
      <p:sp>
        <p:nvSpPr>
          <p:cNvPr id="12" name="Rounded Rectangle 11"/>
          <p:cNvSpPr/>
          <p:nvPr/>
        </p:nvSpPr>
        <p:spPr>
          <a:xfrm>
            <a:off x="4685899" y="1227218"/>
            <a:ext cx="837398" cy="2791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accent1"/>
                </a:solidFill>
              </a:rPr>
              <a:t>KET</a:t>
            </a:r>
            <a:endParaRPr lang="en-US" b="1">
              <a:solidFill>
                <a:schemeClr val="accent1"/>
              </a:solidFill>
            </a:endParaRPr>
          </a:p>
        </p:txBody>
      </p:sp>
      <p:sp>
        <p:nvSpPr>
          <p:cNvPr id="13" name="Rectangle 12"/>
          <p:cNvSpPr/>
          <p:nvPr/>
        </p:nvSpPr>
        <p:spPr>
          <a:xfrm>
            <a:off x="383755" y="2311400"/>
            <a:ext cx="1430357"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86140" y="2272993"/>
            <a:ext cx="1602260" cy="13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0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644085"/>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441149"/>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accent5">
                    <a:lumMod val="75000"/>
                  </a:schemeClr>
                </a:solidFill>
                <a:latin typeface="Times New Roman" panose="02020603050405020304" pitchFamily="18" charset="0"/>
                <a:cs typeface="Times New Roman" panose="02020603050405020304" pitchFamily="18" charset="0"/>
              </a:rPr>
              <a:t>MỘT SỐ ĐIỂM LƯU Ý</a:t>
            </a:r>
            <a:r>
              <a:rPr lang="en-US" sz="2800">
                <a:solidFill>
                  <a:schemeClr val="accent5">
                    <a:lumMod val="75000"/>
                  </a:schemeClr>
                </a:solidFill>
                <a:latin typeface="Times New Roman" panose="02020603050405020304" pitchFamily="18" charset="0"/>
                <a:cs typeface="Times New Roman" panose="02020603050405020304" pitchFamily="18" charset="0"/>
              </a:rPr>
              <a:t/>
            </a:r>
            <a:br>
              <a:rPr lang="en-US" sz="2800">
                <a:solidFill>
                  <a:schemeClr val="accent5">
                    <a:lumMod val="75000"/>
                  </a:schemeClr>
                </a:solidFill>
                <a:latin typeface="Times New Roman" panose="02020603050405020304" pitchFamily="18" charset="0"/>
                <a:cs typeface="Times New Roman" panose="02020603050405020304" pitchFamily="18" charset="0"/>
              </a:rPr>
            </a:br>
            <a:endParaRPr lang="en-US" sz="280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644085"/>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Diagram 4"/>
          <p:cNvGraphicFramePr/>
          <p:nvPr>
            <p:extLst>
              <p:ext uri="{D42A27DB-BD31-4B8C-83A1-F6EECF244321}">
                <p14:modId xmlns:p14="http://schemas.microsoft.com/office/powerpoint/2010/main" val="197317729"/>
              </p:ext>
            </p:extLst>
          </p:nvPr>
        </p:nvGraphicFramePr>
        <p:xfrm>
          <a:off x="808075" y="644085"/>
          <a:ext cx="10749515" cy="5671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4625273" y="2086189"/>
            <a:ext cx="3288783" cy="52689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PHÒNG GDĐT</a:t>
            </a:r>
            <a:endParaRPr lang="en-US" sz="2000" b="1">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8442471" y="2086188"/>
            <a:ext cx="3132068" cy="52689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TRƯỜNG THCS</a:t>
            </a:r>
            <a:endParaRPr lang="en-US" sz="2000" b="1">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825024" y="2086189"/>
            <a:ext cx="3288783" cy="52689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TRƯỜNG THPT</a:t>
            </a:r>
            <a:endParaRPr lang="en-US" sz="2000" b="1">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41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93699470"/>
              </p:ext>
            </p:extLst>
          </p:nvPr>
        </p:nvGraphicFramePr>
        <p:xfrm>
          <a:off x="180754" y="2200940"/>
          <a:ext cx="11600120" cy="2764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839972" y="470296"/>
            <a:ext cx="10281684" cy="752448"/>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Times New Roman" panose="02020603050405020304" pitchFamily="18" charset="0"/>
                <a:cs typeface="Times New Roman" panose="02020603050405020304" pitchFamily="18" charset="0"/>
              </a:rPr>
              <a:t>HỒ SƠ </a:t>
            </a:r>
            <a:r>
              <a:rPr lang="en-US" sz="2400" b="1" smtClean="0">
                <a:latin typeface="Times New Roman" panose="02020603050405020304" pitchFamily="18" charset="0"/>
                <a:cs typeface="Times New Roman" panose="02020603050405020304" pitchFamily="18" charset="0"/>
              </a:rPr>
              <a:t>NỘP </a:t>
            </a:r>
            <a:r>
              <a:rPr lang="vi-VN" sz="2400" b="1" smtClean="0">
                <a:latin typeface="Times New Roman" panose="02020603050405020304" pitchFamily="18" charset="0"/>
                <a:cs typeface="Times New Roman" panose="02020603050405020304" pitchFamily="18" charset="0"/>
              </a:rPr>
              <a:t>VỀ PHÒNG KHẢO THÍ VÀ QLCLGD</a:t>
            </a:r>
            <a:r>
              <a:rPr lang="en-US" sz="2400" b="1">
                <a:latin typeface="Times New Roman" panose="02020603050405020304" pitchFamily="18" charset="0"/>
                <a:cs typeface="Times New Roman" panose="02020603050405020304" pitchFamily="18" charset="0"/>
              </a:rPr>
              <a:t/>
            </a:r>
            <a:br>
              <a:rPr lang="en-US" sz="2400" b="1">
                <a:latin typeface="Times New Roman" panose="02020603050405020304" pitchFamily="18" charset="0"/>
                <a:cs typeface="Times New Roman" panose="02020603050405020304" pitchFamily="18" charset="0"/>
              </a:rPr>
            </a:br>
            <a:r>
              <a:rPr lang="en-US" sz="2400" b="1" smtClean="0">
                <a:latin typeface="Times New Roman" panose="02020603050405020304" pitchFamily="18" charset="0"/>
                <a:cs typeface="Times New Roman" panose="02020603050405020304" pitchFamily="18" charset="0"/>
              </a:rPr>
              <a:t>(KHI KẾT THÚC ĐĂNG KÝ DỰ THI 17 GIỜ 00 NGÀY 20/5/2023)</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04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pPr algn="ctr"/>
            <a:r>
              <a:rPr lang="en-US" b="1" smtClean="0">
                <a:latin typeface="Times New Roman" panose="02020603050405020304" pitchFamily="18" charset="0"/>
                <a:cs typeface="Times New Roman" panose="02020603050405020304" pitchFamily="18" charset="0"/>
              </a:rPr>
              <a:t>NỘI DUNG</a:t>
            </a:r>
            <a:endParaRPr lang="en-US" b="1">
              <a:latin typeface="Times New Roman" panose="02020603050405020304" pitchFamily="18" charset="0"/>
              <a:cs typeface="Times New Roman" panose="02020603050405020304" pitchFamily="18"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996246138"/>
              </p:ext>
            </p:extLst>
          </p:nvPr>
        </p:nvGraphicFramePr>
        <p:xfrm>
          <a:off x="838200" y="1209608"/>
          <a:ext cx="10904621" cy="5094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8655" y="3076519"/>
            <a:ext cx="1371600" cy="13716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077" y="1542992"/>
            <a:ext cx="1371776" cy="1371776"/>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077" y="4600245"/>
            <a:ext cx="1371776" cy="1371776"/>
          </a:xfrm>
          <a:prstGeom prst="rect">
            <a:avLst/>
          </a:prstGeom>
        </p:spPr>
      </p:pic>
    </p:spTree>
    <p:extLst>
      <p:ext uri="{BB962C8B-B14F-4D97-AF65-F5344CB8AC3E}">
        <p14:creationId xmlns:p14="http://schemas.microsoft.com/office/powerpoint/2010/main" val="424250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0753" y="180755"/>
            <a:ext cx="11897833" cy="1031357"/>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Times New Roman" panose="02020603050405020304" pitchFamily="18" charset="0"/>
                <a:cs typeface="Times New Roman" panose="02020603050405020304" pitchFamily="18" charset="0"/>
              </a:rPr>
              <a:t>HỒ SƠ </a:t>
            </a:r>
            <a:r>
              <a:rPr lang="en-US" sz="2400" b="1" smtClean="0">
                <a:latin typeface="Times New Roman" panose="02020603050405020304" pitchFamily="18" charset="0"/>
                <a:cs typeface="Times New Roman" panose="02020603050405020304" pitchFamily="18" charset="0"/>
              </a:rPr>
              <a:t>NỘP </a:t>
            </a:r>
            <a:r>
              <a:rPr lang="vi-VN" sz="2400" b="1" smtClean="0">
                <a:latin typeface="Times New Roman" panose="02020603050405020304" pitchFamily="18" charset="0"/>
                <a:cs typeface="Times New Roman" panose="02020603050405020304" pitchFamily="18" charset="0"/>
              </a:rPr>
              <a:t>VỀ PHÒNG KHẢO THÍ VÀ QLCLGD</a:t>
            </a:r>
            <a:r>
              <a:rPr lang="en-US" sz="2400" b="1">
                <a:latin typeface="Times New Roman" panose="02020603050405020304" pitchFamily="18" charset="0"/>
                <a:cs typeface="Times New Roman" panose="02020603050405020304" pitchFamily="18" charset="0"/>
              </a:rPr>
              <a:t/>
            </a:r>
            <a:br>
              <a:rPr lang="en-US" sz="2400" b="1">
                <a:latin typeface="Times New Roman" panose="02020603050405020304" pitchFamily="18" charset="0"/>
                <a:cs typeface="Times New Roman" panose="02020603050405020304" pitchFamily="18" charset="0"/>
              </a:rPr>
            </a:br>
            <a:r>
              <a:rPr lang="en-US" sz="2200" b="1" smtClean="0">
                <a:latin typeface="Times New Roman" panose="02020603050405020304" pitchFamily="18" charset="0"/>
                <a:cs typeface="Times New Roman" panose="02020603050405020304" pitchFamily="18" charset="0"/>
              </a:rPr>
              <a:t>(KHI KẾT THÚC THỜI GIAN NHẬN ĐƠN PHÚC KHẢO VÀ RÚT HỒ SƠ XÉT TUYỂN)</a:t>
            </a:r>
            <a:endParaRPr lang="vi-VN" sz="2200" b="1">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743798018"/>
              </p:ext>
            </p:extLst>
          </p:nvPr>
        </p:nvGraphicFramePr>
        <p:xfrm>
          <a:off x="2254693" y="1604884"/>
          <a:ext cx="7749951" cy="462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1601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0753" y="180756"/>
            <a:ext cx="11897833" cy="861236"/>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Times New Roman" panose="02020603050405020304" pitchFamily="18" charset="0"/>
                <a:cs typeface="Times New Roman" panose="02020603050405020304" pitchFamily="18" charset="0"/>
              </a:rPr>
              <a:t>SAU KHI CÓ THÔNG BÁO ĐIỂM CHUẨN VÀO LỚP 10 THPT</a:t>
            </a:r>
            <a:endParaRPr lang="vi-VN" sz="2200" b="1">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485789044"/>
              </p:ext>
            </p:extLst>
          </p:nvPr>
        </p:nvGraphicFramePr>
        <p:xfrm>
          <a:off x="-882502" y="984239"/>
          <a:ext cx="13173740" cy="6081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4417995" y="1126156"/>
            <a:ext cx="2839452" cy="972152"/>
            <a:chOff x="1915427" y="1126156"/>
            <a:chExt cx="2839452" cy="972152"/>
          </a:xfrm>
        </p:grpSpPr>
        <p:sp>
          <p:nvSpPr>
            <p:cNvPr id="8" name="Rounded Rectangle 7"/>
            <p:cNvSpPr/>
            <p:nvPr/>
          </p:nvSpPr>
          <p:spPr>
            <a:xfrm>
              <a:off x="2791326" y="1323474"/>
              <a:ext cx="1963553" cy="577516"/>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TRƯỜNG THPT</a:t>
              </a: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8134" t="8362" r="8351" b="7289"/>
            <a:stretch/>
          </p:blipFill>
          <p:spPr>
            <a:xfrm>
              <a:off x="1915427" y="1126156"/>
              <a:ext cx="962527" cy="972152"/>
            </a:xfrm>
            <a:prstGeom prst="rect">
              <a:avLst/>
            </a:prstGeom>
          </p:spPr>
        </p:pic>
      </p:grpSp>
    </p:spTree>
    <p:extLst>
      <p:ext uri="{BB962C8B-B14F-4D97-AF65-F5344CB8AC3E}">
        <p14:creationId xmlns:p14="http://schemas.microsoft.com/office/powerpoint/2010/main" val="172700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644085"/>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441149"/>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HẬU KIỂM </a:t>
            </a:r>
          </a:p>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CHỨNG CHỈ TIẾNG ANH</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644085"/>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32229" y="1733480"/>
            <a:ext cx="11460903" cy="2951573"/>
            <a:chOff x="232229" y="1733480"/>
            <a:chExt cx="11460903" cy="2951573"/>
          </a:xfrm>
        </p:grpSpPr>
        <p:sp>
          <p:nvSpPr>
            <p:cNvPr id="5" name="Freeform 4"/>
            <p:cNvSpPr/>
            <p:nvPr/>
          </p:nvSpPr>
          <p:spPr>
            <a:xfrm>
              <a:off x="232229" y="2810577"/>
              <a:ext cx="3646752" cy="998577"/>
            </a:xfrm>
            <a:custGeom>
              <a:avLst/>
              <a:gdLst>
                <a:gd name="connsiteX0" fmla="*/ 0 w 3254165"/>
                <a:gd name="connsiteY0" fmla="*/ 0 h 825103"/>
                <a:gd name="connsiteX1" fmla="*/ 2841614 w 3254165"/>
                <a:gd name="connsiteY1" fmla="*/ 0 h 825103"/>
                <a:gd name="connsiteX2" fmla="*/ 3254165 w 3254165"/>
                <a:gd name="connsiteY2" fmla="*/ 412552 h 825103"/>
                <a:gd name="connsiteX3" fmla="*/ 2841614 w 3254165"/>
                <a:gd name="connsiteY3" fmla="*/ 825103 h 825103"/>
                <a:gd name="connsiteX4" fmla="*/ 0 w 3254165"/>
                <a:gd name="connsiteY4" fmla="*/ 825103 h 825103"/>
                <a:gd name="connsiteX5" fmla="*/ 412552 w 3254165"/>
                <a:gd name="connsiteY5" fmla="*/ 412552 h 825103"/>
                <a:gd name="connsiteX6" fmla="*/ 0 w 3254165"/>
                <a:gd name="connsiteY6" fmla="*/ 0 h 82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165" h="825103">
                  <a:moveTo>
                    <a:pt x="0" y="0"/>
                  </a:moveTo>
                  <a:lnTo>
                    <a:pt x="2841614" y="0"/>
                  </a:lnTo>
                  <a:lnTo>
                    <a:pt x="3254165" y="412552"/>
                  </a:lnTo>
                  <a:lnTo>
                    <a:pt x="2841614" y="825103"/>
                  </a:lnTo>
                  <a:lnTo>
                    <a:pt x="0" y="825103"/>
                  </a:lnTo>
                  <a:lnTo>
                    <a:pt x="412552" y="41255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08564" tIns="32004" rIns="444555" bIns="32004"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Nhận bản photo chứng chỉ/bảng điểm kết quả Tiếng Anh</a:t>
              </a:r>
              <a:endParaRPr lang="en-US" sz="2400" kern="1200">
                <a:latin typeface="Times New Roman" panose="02020603050405020304" pitchFamily="18" charset="0"/>
                <a:cs typeface="Times New Roman" panose="02020603050405020304" pitchFamily="18" charset="0"/>
              </a:endParaRPr>
            </a:p>
          </p:txBody>
        </p:sp>
        <p:sp>
          <p:nvSpPr>
            <p:cNvPr id="6" name="Freeform 5"/>
            <p:cNvSpPr/>
            <p:nvPr/>
          </p:nvSpPr>
          <p:spPr>
            <a:xfrm>
              <a:off x="3719785" y="2791327"/>
              <a:ext cx="3592320" cy="998577"/>
            </a:xfrm>
            <a:custGeom>
              <a:avLst/>
              <a:gdLst>
                <a:gd name="connsiteX0" fmla="*/ 0 w 2980395"/>
                <a:gd name="connsiteY0" fmla="*/ 0 h 825103"/>
                <a:gd name="connsiteX1" fmla="*/ 2567844 w 2980395"/>
                <a:gd name="connsiteY1" fmla="*/ 0 h 825103"/>
                <a:gd name="connsiteX2" fmla="*/ 2980395 w 2980395"/>
                <a:gd name="connsiteY2" fmla="*/ 412552 h 825103"/>
                <a:gd name="connsiteX3" fmla="*/ 2567844 w 2980395"/>
                <a:gd name="connsiteY3" fmla="*/ 825103 h 825103"/>
                <a:gd name="connsiteX4" fmla="*/ 0 w 2980395"/>
                <a:gd name="connsiteY4" fmla="*/ 825103 h 825103"/>
                <a:gd name="connsiteX5" fmla="*/ 412552 w 2980395"/>
                <a:gd name="connsiteY5" fmla="*/ 412552 h 825103"/>
                <a:gd name="connsiteX6" fmla="*/ 0 w 2980395"/>
                <a:gd name="connsiteY6" fmla="*/ 0 h 82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0395" h="825103">
                  <a:moveTo>
                    <a:pt x="0" y="0"/>
                  </a:moveTo>
                  <a:lnTo>
                    <a:pt x="2567844" y="0"/>
                  </a:lnTo>
                  <a:lnTo>
                    <a:pt x="2980395" y="412552"/>
                  </a:lnTo>
                  <a:lnTo>
                    <a:pt x="2567844" y="825103"/>
                  </a:lnTo>
                  <a:lnTo>
                    <a:pt x="0" y="825103"/>
                  </a:lnTo>
                  <a:lnTo>
                    <a:pt x="412552" y="41255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08564" tIns="32004" rIns="444555" bIns="32004" numCol="1" spcCol="1270" anchor="ctr" anchorCtr="0">
              <a:noAutofit/>
            </a:bodyPr>
            <a:lstStyle/>
            <a:p>
              <a:pPr lvl="0" algn="ctr" defTabSz="1066800">
                <a:lnSpc>
                  <a:spcPct val="90000"/>
                </a:lnSpc>
                <a:spcBef>
                  <a:spcPct val="0"/>
                </a:spcBef>
                <a:spcAft>
                  <a:spcPct val="35000"/>
                </a:spcAft>
              </a:pPr>
              <a:r>
                <a:rPr lang="en-US" sz="2400" b="0" kern="1200" smtClean="0">
                  <a:latin typeface="Times New Roman" panose="02020603050405020304" pitchFamily="18" charset="0"/>
                  <a:cs typeface="Times New Roman" panose="02020603050405020304" pitchFamily="18" charset="0"/>
                </a:rPr>
                <a:t>Xác thực chứng chỉ bằng các tài khoản được cấp</a:t>
              </a:r>
              <a:endParaRPr lang="en-US" sz="2400" b="0" kern="1200">
                <a:latin typeface="Times New Roman" panose="02020603050405020304" pitchFamily="18" charset="0"/>
                <a:cs typeface="Times New Roman" panose="02020603050405020304" pitchFamily="18" charset="0"/>
              </a:endParaRPr>
            </a:p>
          </p:txBody>
        </p:sp>
        <p:sp>
          <p:nvSpPr>
            <p:cNvPr id="7" name="Freeform 6"/>
            <p:cNvSpPr/>
            <p:nvPr/>
          </p:nvSpPr>
          <p:spPr>
            <a:xfrm>
              <a:off x="8003173" y="1733480"/>
              <a:ext cx="3689958" cy="925323"/>
            </a:xfrm>
            <a:custGeom>
              <a:avLst/>
              <a:gdLst>
                <a:gd name="connsiteX0" fmla="*/ 0 w 4049048"/>
                <a:gd name="connsiteY0" fmla="*/ 0 h 1053887"/>
                <a:gd name="connsiteX1" fmla="*/ 3522105 w 4049048"/>
                <a:gd name="connsiteY1" fmla="*/ 0 h 1053887"/>
                <a:gd name="connsiteX2" fmla="*/ 4049048 w 4049048"/>
                <a:gd name="connsiteY2" fmla="*/ 526944 h 1053887"/>
                <a:gd name="connsiteX3" fmla="*/ 3522105 w 4049048"/>
                <a:gd name="connsiteY3" fmla="*/ 1053887 h 1053887"/>
                <a:gd name="connsiteX4" fmla="*/ 0 w 4049048"/>
                <a:gd name="connsiteY4" fmla="*/ 1053887 h 1053887"/>
                <a:gd name="connsiteX5" fmla="*/ 526944 w 4049048"/>
                <a:gd name="connsiteY5" fmla="*/ 526944 h 1053887"/>
                <a:gd name="connsiteX6" fmla="*/ 0 w 4049048"/>
                <a:gd name="connsiteY6" fmla="*/ 0 h 105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9048" h="1053887">
                  <a:moveTo>
                    <a:pt x="0" y="0"/>
                  </a:moveTo>
                  <a:lnTo>
                    <a:pt x="3522105" y="0"/>
                  </a:lnTo>
                  <a:lnTo>
                    <a:pt x="4049048" y="526944"/>
                  </a:lnTo>
                  <a:lnTo>
                    <a:pt x="3522105" y="1053887"/>
                  </a:lnTo>
                  <a:lnTo>
                    <a:pt x="0" y="1053887"/>
                  </a:lnTo>
                  <a:lnTo>
                    <a:pt x="526944" y="52694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22956" tIns="32004" rIns="558947" bIns="32004" numCol="1" spcCol="1270" anchor="ctr" anchorCtr="0">
              <a:noAutofit/>
            </a:bodyPr>
            <a:lstStyle/>
            <a:p>
              <a:pPr lvl="0" algn="ctr" defTabSz="10668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Phản hồi cho thí sinh</a:t>
              </a:r>
              <a:endParaRPr lang="en-US" sz="2000" kern="1200">
                <a:latin typeface="Times New Roman" panose="02020603050405020304" pitchFamily="18" charset="0"/>
                <a:cs typeface="Times New Roman" panose="02020603050405020304" pitchFamily="18" charset="0"/>
              </a:endParaRPr>
            </a:p>
          </p:txBody>
        </p:sp>
        <p:sp>
          <p:nvSpPr>
            <p:cNvPr id="9" name="Freeform 8"/>
            <p:cNvSpPr/>
            <p:nvPr/>
          </p:nvSpPr>
          <p:spPr>
            <a:xfrm>
              <a:off x="8003174" y="3715352"/>
              <a:ext cx="3689958" cy="969701"/>
            </a:xfrm>
            <a:custGeom>
              <a:avLst/>
              <a:gdLst>
                <a:gd name="connsiteX0" fmla="*/ 0 w 2062757"/>
                <a:gd name="connsiteY0" fmla="*/ 0 h 545079"/>
                <a:gd name="connsiteX1" fmla="*/ 1790218 w 2062757"/>
                <a:gd name="connsiteY1" fmla="*/ 0 h 545079"/>
                <a:gd name="connsiteX2" fmla="*/ 2062757 w 2062757"/>
                <a:gd name="connsiteY2" fmla="*/ 272540 h 545079"/>
                <a:gd name="connsiteX3" fmla="*/ 1790218 w 2062757"/>
                <a:gd name="connsiteY3" fmla="*/ 545079 h 545079"/>
                <a:gd name="connsiteX4" fmla="*/ 0 w 2062757"/>
                <a:gd name="connsiteY4" fmla="*/ 545079 h 545079"/>
                <a:gd name="connsiteX5" fmla="*/ 272540 w 2062757"/>
                <a:gd name="connsiteY5" fmla="*/ 272540 h 545079"/>
                <a:gd name="connsiteX6" fmla="*/ 0 w 2062757"/>
                <a:gd name="connsiteY6" fmla="*/ 0 h 54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2757" h="545079">
                  <a:moveTo>
                    <a:pt x="0" y="0"/>
                  </a:moveTo>
                  <a:lnTo>
                    <a:pt x="1790218" y="0"/>
                  </a:lnTo>
                  <a:lnTo>
                    <a:pt x="2062757" y="272540"/>
                  </a:lnTo>
                  <a:lnTo>
                    <a:pt x="1790218" y="545079"/>
                  </a:lnTo>
                  <a:lnTo>
                    <a:pt x="0" y="545079"/>
                  </a:lnTo>
                  <a:lnTo>
                    <a:pt x="272540" y="27254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0546" tIns="16002" rIns="288541" bIns="16002" numCol="1" spcCol="1270" anchor="ctr" anchorCtr="0">
              <a:noAutofit/>
            </a:bodyPr>
            <a:lstStyle/>
            <a:p>
              <a:pPr marL="288925" lvl="0" indent="-288925" algn="ctr" defTabSz="533400">
                <a:lnSpc>
                  <a:spcPct val="90000"/>
                </a:lnSpc>
                <a:spcBef>
                  <a:spcPct val="0"/>
                </a:spcBef>
                <a:spcAft>
                  <a:spcPct val="35000"/>
                </a:spcAft>
              </a:pPr>
              <a:r>
                <a:rPr lang="en-US" sz="1950" kern="1200" smtClean="0">
                  <a:latin typeface="Times New Roman" panose="02020603050405020304" pitchFamily="18" charset="0"/>
                  <a:cs typeface="Times New Roman" panose="02020603050405020304" pitchFamily="18" charset="0"/>
                </a:rPr>
                <a:t>Xác nhận, Tập hợp chứng chỉ theo File mức điểm quy đổi, cộng điểm KK</a:t>
              </a:r>
              <a:endParaRPr lang="en-US" sz="1950" kern="1200">
                <a:latin typeface="Times New Roman" panose="02020603050405020304" pitchFamily="18" charset="0"/>
                <a:cs typeface="Times New Roman" panose="02020603050405020304" pitchFamily="18" charset="0"/>
              </a:endParaRPr>
            </a:p>
          </p:txBody>
        </p:sp>
      </p:grpSp>
      <p:cxnSp>
        <p:nvCxnSpPr>
          <p:cNvPr id="12" name="Elbow Connector 11"/>
          <p:cNvCxnSpPr>
            <a:stCxn id="7" idx="5"/>
            <a:endCxn id="9" idx="5"/>
          </p:cNvCxnSpPr>
          <p:nvPr/>
        </p:nvCxnSpPr>
        <p:spPr>
          <a:xfrm>
            <a:off x="8483385" y="2196142"/>
            <a:ext cx="7322" cy="2004061"/>
          </a:xfrm>
          <a:prstGeom prst="bentConnector3">
            <a:avLst>
              <a:gd name="adj1" fmla="val -15745753"/>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sp>
        <p:nvSpPr>
          <p:cNvPr id="2" name="TextBox 1"/>
          <p:cNvSpPr txBox="1"/>
          <p:nvPr/>
        </p:nvSpPr>
        <p:spPr>
          <a:xfrm>
            <a:off x="6731590" y="1807480"/>
            <a:ext cx="1486304" cy="369332"/>
          </a:xfrm>
          <a:prstGeom prst="rect">
            <a:avLst/>
          </a:prstGeom>
          <a:noFill/>
        </p:spPr>
        <p:txBody>
          <a:bodyPr wrap="none" rtlCol="0">
            <a:spAutoFit/>
          </a:bodyPr>
          <a:lstStyle/>
          <a:p>
            <a:r>
              <a:rPr lang="en-US" b="1" smtClean="0"/>
              <a:t>Không hợp lệ</a:t>
            </a:r>
            <a:endParaRPr lang="en-US" b="1"/>
          </a:p>
        </p:txBody>
      </p:sp>
      <p:sp>
        <p:nvSpPr>
          <p:cNvPr id="16" name="TextBox 15"/>
          <p:cNvSpPr txBox="1"/>
          <p:nvPr/>
        </p:nvSpPr>
        <p:spPr>
          <a:xfrm>
            <a:off x="6826962" y="4315721"/>
            <a:ext cx="830677" cy="369332"/>
          </a:xfrm>
          <a:prstGeom prst="rect">
            <a:avLst/>
          </a:prstGeom>
          <a:noFill/>
        </p:spPr>
        <p:txBody>
          <a:bodyPr wrap="none" rtlCol="0">
            <a:spAutoFit/>
          </a:bodyPr>
          <a:lstStyle/>
          <a:p>
            <a:r>
              <a:rPr lang="en-US" b="1"/>
              <a:t>H</a:t>
            </a:r>
            <a:r>
              <a:rPr lang="en-US" b="1" smtClean="0"/>
              <a:t>ợp lệ</a:t>
            </a:r>
            <a:endParaRPr lang="en-US" b="1"/>
          </a:p>
        </p:txBody>
      </p:sp>
    </p:spTree>
    <p:extLst>
      <p:ext uri="{BB962C8B-B14F-4D97-AF65-F5344CB8AC3E}">
        <p14:creationId xmlns:p14="http://schemas.microsoft.com/office/powerpoint/2010/main" val="299033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39" y="28877"/>
            <a:ext cx="5202112" cy="6756933"/>
          </a:xfrm>
          <a:prstGeom prst="rect">
            <a:avLst/>
          </a:prstGeom>
          <a:ln>
            <a:solidFill>
              <a:schemeClr val="tx1"/>
            </a:solidFill>
          </a:ln>
        </p:spPr>
      </p:pic>
      <p:sp>
        <p:nvSpPr>
          <p:cNvPr id="3" name="Rectangle 2"/>
          <p:cNvSpPr/>
          <p:nvPr/>
        </p:nvSpPr>
        <p:spPr>
          <a:xfrm>
            <a:off x="7170821" y="5717406"/>
            <a:ext cx="1183907" cy="317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61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262651" y="644085"/>
            <a:ext cx="3929349"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441149"/>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CHỨNG CHỈ TIẾNG ANH</a:t>
            </a:r>
          </a:p>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IELTS, TOEFL </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644085"/>
            <a:ext cx="382285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0" y="1755655"/>
            <a:ext cx="11912795" cy="3547959"/>
          </a:xfrm>
          <a:prstGeom prst="rect">
            <a:avLst/>
          </a:prstGeom>
        </p:spPr>
      </p:pic>
    </p:spTree>
    <p:extLst>
      <p:ext uri="{BB962C8B-B14F-4D97-AF65-F5344CB8AC3E}">
        <p14:creationId xmlns:p14="http://schemas.microsoft.com/office/powerpoint/2010/main" val="3629793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959" y="0"/>
            <a:ext cx="4938233" cy="6858000"/>
            <a:chOff x="0" y="0"/>
            <a:chExt cx="4938233" cy="6858000"/>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4938233" cy="6858000"/>
            </a:xfrm>
            <a:prstGeom prst="rect">
              <a:avLst/>
            </a:prstGeom>
          </p:spPr>
        </p:pic>
        <p:sp>
          <p:nvSpPr>
            <p:cNvPr id="8" name="Rectangle 7"/>
            <p:cNvSpPr/>
            <p:nvPr/>
          </p:nvSpPr>
          <p:spPr>
            <a:xfrm>
              <a:off x="304800" y="2311400"/>
              <a:ext cx="134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04800" y="5422900"/>
            <a:ext cx="1676400" cy="190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104155" y="25400"/>
            <a:ext cx="4718871" cy="6716062"/>
            <a:chOff x="8763697" y="0"/>
            <a:chExt cx="4718871" cy="6716062"/>
          </a:xfrm>
        </p:grpSpPr>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697" y="0"/>
              <a:ext cx="4718871" cy="6716062"/>
            </a:xfrm>
            <a:prstGeom prst="rect">
              <a:avLst/>
            </a:prstGeom>
            <a:ln>
              <a:solidFill>
                <a:schemeClr val="tx1"/>
              </a:solidFill>
            </a:ln>
          </p:spPr>
        </p:pic>
        <p:sp>
          <p:nvSpPr>
            <p:cNvPr id="13" name="Rectangle 12"/>
            <p:cNvSpPr/>
            <p:nvPr/>
          </p:nvSpPr>
          <p:spPr>
            <a:xfrm>
              <a:off x="9042400" y="1384300"/>
              <a:ext cx="14351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890000" y="4749800"/>
              <a:ext cx="908050" cy="342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4528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410" y="67377"/>
            <a:ext cx="5821688" cy="6790623"/>
          </a:xfrm>
          <a:prstGeom prst="rect">
            <a:avLst/>
          </a:prstGeom>
        </p:spPr>
      </p:pic>
      <p:sp>
        <p:nvSpPr>
          <p:cNvPr id="3" name="Rectangle 2"/>
          <p:cNvSpPr/>
          <p:nvPr/>
        </p:nvSpPr>
        <p:spPr>
          <a:xfrm>
            <a:off x="7424152" y="1164656"/>
            <a:ext cx="939800" cy="4735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82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644085"/>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441149"/>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CÁC CHỨNG CHỈ </a:t>
            </a:r>
          </a:p>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TIẾNG ANH DO CAMBRIDGE CẤP</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644085"/>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23" y="1474419"/>
            <a:ext cx="10945753" cy="5010849"/>
          </a:xfrm>
          <a:prstGeom prst="rect">
            <a:avLst/>
          </a:prstGeom>
        </p:spPr>
      </p:pic>
      <p:grpSp>
        <p:nvGrpSpPr>
          <p:cNvPr id="6" name="Group 5"/>
          <p:cNvGrpSpPr/>
          <p:nvPr/>
        </p:nvGrpSpPr>
        <p:grpSpPr>
          <a:xfrm>
            <a:off x="2214390" y="4450814"/>
            <a:ext cx="2379644" cy="1509311"/>
            <a:chOff x="2214390" y="4450814"/>
            <a:chExt cx="2379644" cy="1509311"/>
          </a:xfrm>
        </p:grpSpPr>
        <p:sp>
          <p:nvSpPr>
            <p:cNvPr id="3" name="Line Callout 1 2"/>
            <p:cNvSpPr/>
            <p:nvPr/>
          </p:nvSpPr>
          <p:spPr>
            <a:xfrm>
              <a:off x="2412694" y="4450814"/>
              <a:ext cx="2181340" cy="286439"/>
            </a:xfrm>
            <a:prstGeom prst="borderCallout1">
              <a:avLst>
                <a:gd name="adj1" fmla="val 57211"/>
                <a:gd name="adj2" fmla="val -988"/>
                <a:gd name="adj3" fmla="val 112500"/>
                <a:gd name="adj4" fmla="val -1516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Reference Number</a:t>
              </a:r>
              <a:endParaRPr lang="en-US" b="1"/>
            </a:p>
          </p:txBody>
        </p:sp>
        <p:sp>
          <p:nvSpPr>
            <p:cNvPr id="5" name="Line Callout 1 4"/>
            <p:cNvSpPr/>
            <p:nvPr/>
          </p:nvSpPr>
          <p:spPr>
            <a:xfrm>
              <a:off x="2214390" y="5643610"/>
              <a:ext cx="2379644" cy="316515"/>
            </a:xfrm>
            <a:prstGeom prst="borderCallout1">
              <a:avLst>
                <a:gd name="adj1" fmla="val 45976"/>
                <a:gd name="adj2" fmla="val -1455"/>
                <a:gd name="adj3" fmla="val -23629"/>
                <a:gd name="adj4" fmla="val -1822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Ngày sinh của thí sinh</a:t>
              </a:r>
              <a:endParaRPr lang="en-US" b="1"/>
            </a:p>
          </p:txBody>
        </p:sp>
      </p:grpSp>
      <p:sp>
        <p:nvSpPr>
          <p:cNvPr id="7" name="Line Callout 1 6"/>
          <p:cNvSpPr/>
          <p:nvPr/>
        </p:nvSpPr>
        <p:spPr>
          <a:xfrm>
            <a:off x="6640531" y="2835524"/>
            <a:ext cx="2930487" cy="381401"/>
          </a:xfrm>
          <a:prstGeom prst="borderCallout1">
            <a:avLst>
              <a:gd name="adj1" fmla="val 46955"/>
              <a:gd name="adj2" fmla="val -62"/>
              <a:gd name="adj3" fmla="val -46474"/>
              <a:gd name="adj4" fmla="val -108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Xác minh theo chứng chỉ</a:t>
            </a:r>
            <a:endParaRPr lang="en-US" b="1"/>
          </a:p>
        </p:txBody>
      </p:sp>
      <p:sp>
        <p:nvSpPr>
          <p:cNvPr id="9" name="Rounded Rectangle 8"/>
          <p:cNvSpPr/>
          <p:nvPr/>
        </p:nvSpPr>
        <p:spPr>
          <a:xfrm>
            <a:off x="5640636" y="2230755"/>
            <a:ext cx="1333042" cy="37457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4"/>
          <p:cNvSpPr/>
          <p:nvPr/>
        </p:nvSpPr>
        <p:spPr>
          <a:xfrm>
            <a:off x="3824925" y="2976658"/>
            <a:ext cx="2271074" cy="567855"/>
          </a:xfrm>
          <a:prstGeom prst="borderCallout1">
            <a:avLst>
              <a:gd name="adj1" fmla="val -7927"/>
              <a:gd name="adj2" fmla="val 51511"/>
              <a:gd name="adj3" fmla="val -58631"/>
              <a:gd name="adj4" fmla="val 516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Xác minh theo kết quả thí sinh chia sẻ</a:t>
            </a:r>
            <a:endParaRPr lang="en-US" b="1"/>
          </a:p>
        </p:txBody>
      </p:sp>
      <p:sp>
        <p:nvSpPr>
          <p:cNvPr id="16" name="Rounded Rectangle 15"/>
          <p:cNvSpPr/>
          <p:nvPr/>
        </p:nvSpPr>
        <p:spPr>
          <a:xfrm>
            <a:off x="4362680" y="2202283"/>
            <a:ext cx="1090669" cy="40304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41303" y="874586"/>
            <a:ext cx="824265" cy="369332"/>
          </a:xfrm>
          <a:prstGeom prst="rect">
            <a:avLst/>
          </a:prstGeom>
          <a:noFill/>
        </p:spPr>
        <p:txBody>
          <a:bodyPr wrap="none" rtlCol="0">
            <a:spAutoFit/>
          </a:bodyPr>
          <a:lstStyle/>
          <a:p>
            <a:r>
              <a:rPr lang="en-US" b="1" smtClean="0">
                <a:solidFill>
                  <a:srgbClr val="FF0000"/>
                </a:solidFill>
              </a:rPr>
              <a:t>DEMO</a:t>
            </a:r>
            <a:endParaRPr lang="en-US" b="1">
              <a:solidFill>
                <a:srgbClr val="FF0000"/>
              </a:solidFill>
            </a:endParaRPr>
          </a:p>
        </p:txBody>
      </p:sp>
    </p:spTree>
    <p:extLst>
      <p:ext uri="{BB962C8B-B14F-4D97-AF65-F5344CB8AC3E}">
        <p14:creationId xmlns:p14="http://schemas.microsoft.com/office/powerpoint/2010/main" val="4185770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190500" y="1950706"/>
            <a:ext cx="11734800" cy="2539157"/>
          </a:xfrm>
          <a:prstGeom prst="rect">
            <a:avLst/>
          </a:prstGeom>
          <a:ln>
            <a:noFill/>
          </a:ln>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000" b="1" smtClean="0">
                <a:ln w="12700">
                  <a:noFill/>
                </a:ln>
                <a:solidFill>
                  <a:schemeClr val="accent3">
                    <a:lumMod val="50000"/>
                  </a:schemeClr>
                </a:solidFill>
                <a:latin typeface="Segoe UI Light (Body)"/>
              </a:rPr>
              <a:t>MỘT SỐ LƯU Ý TRONG QUÁ TRÌNH NHẬP DỮ LIỆU</a:t>
            </a:r>
          </a:p>
          <a:p>
            <a:pPr algn="ctr">
              <a:lnSpc>
                <a:spcPct val="100000"/>
              </a:lnSpc>
            </a:pPr>
            <a:r>
              <a:rPr lang="en-US" sz="3000" b="1" smtClean="0">
                <a:ln w="12700">
                  <a:noFill/>
                </a:ln>
                <a:solidFill>
                  <a:schemeClr val="accent3">
                    <a:lumMod val="50000"/>
                  </a:schemeClr>
                </a:solidFill>
                <a:latin typeface="Segoe UI Light (Body)"/>
              </a:rPr>
              <a:t>TUYỂN </a:t>
            </a:r>
            <a:r>
              <a:rPr lang="en-US" sz="3000" b="1">
                <a:ln w="12700">
                  <a:noFill/>
                </a:ln>
                <a:solidFill>
                  <a:schemeClr val="accent3">
                    <a:lumMod val="50000"/>
                  </a:schemeClr>
                </a:solidFill>
                <a:latin typeface="Segoe UI Light (Body)"/>
              </a:rPr>
              <a:t>SINH VÀO LỚP </a:t>
            </a:r>
            <a:r>
              <a:rPr lang="en-US" sz="3000" b="1" smtClean="0">
                <a:ln w="12700">
                  <a:noFill/>
                </a:ln>
                <a:solidFill>
                  <a:schemeClr val="accent3">
                    <a:lumMod val="50000"/>
                  </a:schemeClr>
                </a:solidFill>
                <a:latin typeface="Segoe UI Light (Body)"/>
              </a:rPr>
              <a:t>6 TẠO NGUỒN, </a:t>
            </a:r>
          </a:p>
          <a:p>
            <a:pPr algn="ctr">
              <a:lnSpc>
                <a:spcPct val="100000"/>
              </a:lnSpc>
            </a:pPr>
            <a:r>
              <a:rPr lang="en-US" sz="3000" b="1" smtClean="0">
                <a:ln w="12700">
                  <a:noFill/>
                </a:ln>
                <a:solidFill>
                  <a:schemeClr val="accent3">
                    <a:lumMod val="50000"/>
                  </a:schemeClr>
                </a:solidFill>
                <a:latin typeface="Segoe UI Light (Body)"/>
              </a:rPr>
              <a:t>LỚP 6 TIẾNG ANH TĂNG CƯỜNG </a:t>
            </a:r>
          </a:p>
          <a:p>
            <a:pPr algn="ctr">
              <a:lnSpc>
                <a:spcPct val="100000"/>
              </a:lnSpc>
            </a:pPr>
            <a:r>
              <a:rPr lang="en-US" sz="3000" b="1" smtClean="0">
                <a:ln w="12700">
                  <a:noFill/>
                </a:ln>
                <a:solidFill>
                  <a:schemeClr val="accent3">
                    <a:lumMod val="50000"/>
                  </a:schemeClr>
                </a:solidFill>
                <a:latin typeface="Segoe UI Light (Body)"/>
              </a:rPr>
              <a:t>VÀ LỚP 10 THPT</a:t>
            </a:r>
            <a:r>
              <a:rPr lang="en-US" sz="3000">
                <a:ln w="12700">
                  <a:noFill/>
                </a:ln>
                <a:solidFill>
                  <a:schemeClr val="accent3">
                    <a:lumMod val="50000"/>
                  </a:schemeClr>
                </a:solidFill>
                <a:latin typeface="Segoe UI Light (Body)"/>
              </a:rPr>
              <a:t/>
            </a:r>
            <a:br>
              <a:rPr lang="en-US" sz="3000">
                <a:ln w="12700">
                  <a:noFill/>
                </a:ln>
                <a:solidFill>
                  <a:schemeClr val="accent3">
                    <a:lumMod val="50000"/>
                  </a:schemeClr>
                </a:solidFill>
                <a:latin typeface="Segoe UI Light (Body)"/>
              </a:rPr>
            </a:br>
            <a:endParaRPr lang="en-US" sz="3000">
              <a:ln w="12700">
                <a:noFill/>
              </a:ln>
              <a:solidFill>
                <a:schemeClr val="accent3">
                  <a:lumMod val="50000"/>
                </a:schemeClr>
              </a:solidFill>
              <a:latin typeface="Segoe UI Light (Body)"/>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646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xmlns="" val="1"/>
              </a:ext>
            </a:extLst>
          </p:cNvPr>
          <p:cNvGrpSpPr/>
          <p:nvPr/>
        </p:nvGrpSpPr>
        <p:grpSpPr>
          <a:xfrm>
            <a:off x="4325258" y="1544068"/>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a:extLst>
              <a:ext uri="{FF2B5EF4-FFF2-40B4-BE49-F238E27FC236}">
                <a16:creationId xmlns:a16="http://schemas.microsoft.com/office/drawing/2014/main" id="{FA061601-468D-486D-B8EE-42BD1BE3ADCC}"/>
              </a:ext>
            </a:extLst>
          </p:cNvPr>
          <p:cNvSpPr>
            <a:spLocks noGrp="1"/>
          </p:cNvSpPr>
          <p:nvPr>
            <p:ph type="ctrTitle"/>
          </p:nvPr>
        </p:nvSpPr>
        <p:spPr>
          <a:xfrm>
            <a:off x="1524000" y="2930403"/>
            <a:ext cx="9144000" cy="997196"/>
          </a:xfrm>
        </p:spPr>
        <p:txBody>
          <a:bodyPr lIns="0" tIns="0" rIns="0" bIns="0" anchor="ctr">
            <a:spAutoFit/>
          </a:bodyPr>
          <a:lstStyle/>
          <a:p>
            <a:r>
              <a:rPr lang="en-US" sz="7200" b="1">
                <a:solidFill>
                  <a:schemeClr val="bg1"/>
                </a:solidFill>
              </a:rPr>
              <a:t>Thank You</a:t>
            </a:r>
            <a:endParaRPr lang="en-US" sz="7200">
              <a:solidFill>
                <a:schemeClr val="accent4"/>
              </a:solidFill>
            </a:endParaRPr>
          </a:p>
        </p:txBody>
      </p:sp>
    </p:spTree>
    <p:extLst>
      <p:ext uri="{BB962C8B-B14F-4D97-AF65-F5344CB8AC3E}">
        <p14:creationId xmlns:p14="http://schemas.microsoft.com/office/powerpoint/2010/main" val="1923038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30701" y="328921"/>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ln w="12700">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TUYỂN SINH </a:t>
            </a:r>
          </a:p>
          <a:p>
            <a:pPr algn="ctr"/>
            <a:r>
              <a:rPr lang="en-US" sz="2800" b="1" smtClean="0">
                <a:ln w="12700">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LỚP 6 TẠO NGUỒN, LỚP 6 TIẾNG ANH </a:t>
            </a:r>
            <a:r>
              <a:rPr lang="en-US" sz="2800" b="1">
                <a:ln w="12700">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TĂNG CƯỜNG </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163347" y="1686293"/>
            <a:ext cx="2194560" cy="2041073"/>
            <a:chOff x="5183934" y="120743"/>
            <a:chExt cx="2344267" cy="2353467"/>
          </a:xfrm>
        </p:grpSpPr>
        <p:grpSp>
          <p:nvGrpSpPr>
            <p:cNvPr id="9" name="Group 2"/>
            <p:cNvGrpSpPr/>
            <p:nvPr/>
          </p:nvGrpSpPr>
          <p:grpSpPr>
            <a:xfrm>
              <a:off x="5183934" y="120743"/>
              <a:ext cx="2344267" cy="2344267"/>
              <a:chOff x="0" y="0"/>
              <a:chExt cx="812800" cy="812800"/>
            </a:xfrm>
          </p:grpSpPr>
          <p:sp>
            <p:nvSpPr>
              <p:cNvPr id="12"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9D895"/>
              </a:solidFill>
              <a:ln w="19050">
                <a:solidFill>
                  <a:srgbClr val="000000"/>
                </a:solidFill>
              </a:ln>
            </p:spPr>
          </p:sp>
          <p:sp>
            <p:nvSpPr>
              <p:cNvPr id="13" name="TextBox 4"/>
              <p:cNvSpPr txBox="1"/>
              <p:nvPr/>
            </p:nvSpPr>
            <p:spPr>
              <a:xfrm>
                <a:off x="76200" y="47625"/>
                <a:ext cx="660400" cy="688975"/>
              </a:xfrm>
              <a:prstGeom prst="rect">
                <a:avLst/>
              </a:prstGeom>
            </p:spPr>
            <p:txBody>
              <a:bodyPr lIns="50800" tIns="50800" rIns="50800" bIns="50800" rtlCol="0" anchor="ctr"/>
              <a:lstStyle/>
              <a:p>
                <a:pPr algn="ctr">
                  <a:lnSpc>
                    <a:spcPts val="2422"/>
                  </a:lnSpc>
                </a:pPr>
                <a:endParaRPr/>
              </a:p>
            </p:txBody>
          </p:sp>
        </p:grpSp>
        <p:pic>
          <p:nvPicPr>
            <p:cNvPr id="1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7442"/>
            <a:stretch>
              <a:fillRect/>
            </a:stretch>
          </p:blipFill>
          <p:spPr>
            <a:xfrm>
              <a:off x="5314454" y="257261"/>
              <a:ext cx="2079922" cy="2216949"/>
            </a:xfrm>
            <a:prstGeom prst="rect">
              <a:avLst/>
            </a:prstGeom>
          </p:spPr>
        </p:pic>
      </p:grpSp>
      <p:grpSp>
        <p:nvGrpSpPr>
          <p:cNvPr id="15" name="Group 6"/>
          <p:cNvGrpSpPr/>
          <p:nvPr/>
        </p:nvGrpSpPr>
        <p:grpSpPr>
          <a:xfrm>
            <a:off x="5048629" y="4359242"/>
            <a:ext cx="2657065" cy="1431221"/>
            <a:chOff x="0" y="0"/>
            <a:chExt cx="982133" cy="612422"/>
          </a:xfrm>
        </p:grpSpPr>
        <p:sp>
          <p:nvSpPr>
            <p:cNvPr id="16" name="Freeform 7"/>
            <p:cNvSpPr/>
            <p:nvPr/>
          </p:nvSpPr>
          <p:spPr>
            <a:xfrm>
              <a:off x="0" y="0"/>
              <a:ext cx="982133" cy="612422"/>
            </a:xfrm>
            <a:custGeom>
              <a:avLst/>
              <a:gdLst/>
              <a:ahLst/>
              <a:cxnLst/>
              <a:rect l="l" t="t" r="r" b="b"/>
              <a:pathLst>
                <a:path w="982133" h="612422">
                  <a:moveTo>
                    <a:pt x="105103" y="0"/>
                  </a:moveTo>
                  <a:lnTo>
                    <a:pt x="877030" y="0"/>
                  </a:lnTo>
                  <a:cubicBezTo>
                    <a:pt x="904905" y="0"/>
                    <a:pt x="931639" y="11073"/>
                    <a:pt x="951349" y="30784"/>
                  </a:cubicBezTo>
                  <a:cubicBezTo>
                    <a:pt x="971060" y="50495"/>
                    <a:pt x="982133" y="77228"/>
                    <a:pt x="982133" y="105103"/>
                  </a:cubicBezTo>
                  <a:lnTo>
                    <a:pt x="982133" y="507319"/>
                  </a:lnTo>
                  <a:cubicBezTo>
                    <a:pt x="982133" y="565366"/>
                    <a:pt x="935077" y="612422"/>
                    <a:pt x="877030" y="612422"/>
                  </a:cubicBezTo>
                  <a:lnTo>
                    <a:pt x="105103" y="612422"/>
                  </a:lnTo>
                  <a:cubicBezTo>
                    <a:pt x="47056" y="612422"/>
                    <a:pt x="0" y="565366"/>
                    <a:pt x="0" y="507319"/>
                  </a:cubicBezTo>
                  <a:lnTo>
                    <a:pt x="0" y="105103"/>
                  </a:lnTo>
                  <a:cubicBezTo>
                    <a:pt x="0" y="47056"/>
                    <a:pt x="47056" y="0"/>
                    <a:pt x="105103" y="0"/>
                  </a:cubicBezTo>
                  <a:close/>
                </a:path>
              </a:pathLst>
            </a:custGeom>
            <a:solidFill>
              <a:srgbClr val="2CB5B2"/>
            </a:solidFill>
            <a:ln w="19050">
              <a:solidFill>
                <a:srgbClr val="000000"/>
              </a:solidFill>
            </a:ln>
          </p:spPr>
        </p:sp>
        <p:sp>
          <p:nvSpPr>
            <p:cNvPr id="17" name="TextBox 8"/>
            <p:cNvSpPr txBox="1"/>
            <p:nvPr/>
          </p:nvSpPr>
          <p:spPr>
            <a:xfrm>
              <a:off x="0" y="-28575"/>
              <a:ext cx="812800" cy="841375"/>
            </a:xfrm>
            <a:prstGeom prst="rect">
              <a:avLst/>
            </a:prstGeom>
          </p:spPr>
          <p:txBody>
            <a:bodyPr lIns="50800" tIns="50800" rIns="50800" bIns="50800" rtlCol="0" anchor="ctr"/>
            <a:lstStyle/>
            <a:p>
              <a:pPr algn="ctr">
                <a:lnSpc>
                  <a:spcPts val="2422"/>
                </a:lnSpc>
              </a:pPr>
              <a:endParaRPr/>
            </a:p>
          </p:txBody>
        </p:sp>
      </p:grpSp>
      <p:grpSp>
        <p:nvGrpSpPr>
          <p:cNvPr id="18" name="Group 9"/>
          <p:cNvGrpSpPr/>
          <p:nvPr/>
        </p:nvGrpSpPr>
        <p:grpSpPr>
          <a:xfrm>
            <a:off x="2236546" y="4359242"/>
            <a:ext cx="2482050" cy="1415915"/>
            <a:chOff x="0" y="0"/>
            <a:chExt cx="982133" cy="612422"/>
          </a:xfrm>
        </p:grpSpPr>
        <p:sp>
          <p:nvSpPr>
            <p:cNvPr id="19" name="Freeform 10"/>
            <p:cNvSpPr/>
            <p:nvPr/>
          </p:nvSpPr>
          <p:spPr>
            <a:xfrm>
              <a:off x="0" y="0"/>
              <a:ext cx="982133" cy="612422"/>
            </a:xfrm>
            <a:custGeom>
              <a:avLst/>
              <a:gdLst/>
              <a:ahLst/>
              <a:cxnLst/>
              <a:rect l="l" t="t" r="r" b="b"/>
              <a:pathLst>
                <a:path w="982133" h="612422">
                  <a:moveTo>
                    <a:pt x="105103" y="0"/>
                  </a:moveTo>
                  <a:lnTo>
                    <a:pt x="877030" y="0"/>
                  </a:lnTo>
                  <a:cubicBezTo>
                    <a:pt x="904905" y="0"/>
                    <a:pt x="931639" y="11073"/>
                    <a:pt x="951349" y="30784"/>
                  </a:cubicBezTo>
                  <a:cubicBezTo>
                    <a:pt x="971060" y="50495"/>
                    <a:pt x="982133" y="77228"/>
                    <a:pt x="982133" y="105103"/>
                  </a:cubicBezTo>
                  <a:lnTo>
                    <a:pt x="982133" y="507319"/>
                  </a:lnTo>
                  <a:cubicBezTo>
                    <a:pt x="982133" y="565366"/>
                    <a:pt x="935077" y="612422"/>
                    <a:pt x="877030" y="612422"/>
                  </a:cubicBezTo>
                  <a:lnTo>
                    <a:pt x="105103" y="612422"/>
                  </a:lnTo>
                  <a:cubicBezTo>
                    <a:pt x="47056" y="612422"/>
                    <a:pt x="0" y="565366"/>
                    <a:pt x="0" y="507319"/>
                  </a:cubicBezTo>
                  <a:lnTo>
                    <a:pt x="0" y="105103"/>
                  </a:lnTo>
                  <a:cubicBezTo>
                    <a:pt x="0" y="47056"/>
                    <a:pt x="47056" y="0"/>
                    <a:pt x="105103" y="0"/>
                  </a:cubicBezTo>
                  <a:close/>
                </a:path>
              </a:pathLst>
            </a:custGeom>
            <a:solidFill>
              <a:srgbClr val="FFC000"/>
            </a:solidFill>
            <a:ln w="19050">
              <a:solidFill>
                <a:srgbClr val="000000"/>
              </a:solidFill>
            </a:ln>
          </p:spPr>
        </p:sp>
        <p:sp>
          <p:nvSpPr>
            <p:cNvPr id="20" name="TextBox 11"/>
            <p:cNvSpPr txBox="1"/>
            <p:nvPr/>
          </p:nvSpPr>
          <p:spPr>
            <a:xfrm>
              <a:off x="0" y="-28575"/>
              <a:ext cx="812800" cy="841375"/>
            </a:xfrm>
            <a:prstGeom prst="rect">
              <a:avLst/>
            </a:prstGeom>
          </p:spPr>
          <p:txBody>
            <a:bodyPr lIns="50800" tIns="50800" rIns="50800" bIns="50800" rtlCol="0" anchor="ctr"/>
            <a:lstStyle/>
            <a:p>
              <a:pPr algn="ctr">
                <a:lnSpc>
                  <a:spcPts val="2422"/>
                </a:lnSpc>
              </a:pPr>
              <a:endParaRPr/>
            </a:p>
          </p:txBody>
        </p:sp>
      </p:grpSp>
      <p:grpSp>
        <p:nvGrpSpPr>
          <p:cNvPr id="21" name="Group 21"/>
          <p:cNvGrpSpPr/>
          <p:nvPr/>
        </p:nvGrpSpPr>
        <p:grpSpPr>
          <a:xfrm>
            <a:off x="7879415" y="4343936"/>
            <a:ext cx="2633005" cy="1431220"/>
            <a:chOff x="0" y="0"/>
            <a:chExt cx="982133" cy="612422"/>
          </a:xfrm>
        </p:grpSpPr>
        <p:sp>
          <p:nvSpPr>
            <p:cNvPr id="22" name="Freeform 22"/>
            <p:cNvSpPr/>
            <p:nvPr/>
          </p:nvSpPr>
          <p:spPr>
            <a:xfrm>
              <a:off x="0" y="0"/>
              <a:ext cx="982133" cy="612422"/>
            </a:xfrm>
            <a:custGeom>
              <a:avLst/>
              <a:gdLst/>
              <a:ahLst/>
              <a:cxnLst/>
              <a:rect l="l" t="t" r="r" b="b"/>
              <a:pathLst>
                <a:path w="982133" h="612422">
                  <a:moveTo>
                    <a:pt x="105103" y="0"/>
                  </a:moveTo>
                  <a:lnTo>
                    <a:pt x="877030" y="0"/>
                  </a:lnTo>
                  <a:cubicBezTo>
                    <a:pt x="904905" y="0"/>
                    <a:pt x="931639" y="11073"/>
                    <a:pt x="951349" y="30784"/>
                  </a:cubicBezTo>
                  <a:cubicBezTo>
                    <a:pt x="971060" y="50495"/>
                    <a:pt x="982133" y="77228"/>
                    <a:pt x="982133" y="105103"/>
                  </a:cubicBezTo>
                  <a:lnTo>
                    <a:pt x="982133" y="507319"/>
                  </a:lnTo>
                  <a:cubicBezTo>
                    <a:pt x="982133" y="565366"/>
                    <a:pt x="935077" y="612422"/>
                    <a:pt x="877030" y="612422"/>
                  </a:cubicBezTo>
                  <a:lnTo>
                    <a:pt x="105103" y="612422"/>
                  </a:lnTo>
                  <a:cubicBezTo>
                    <a:pt x="47056" y="612422"/>
                    <a:pt x="0" y="565366"/>
                    <a:pt x="0" y="507319"/>
                  </a:cubicBezTo>
                  <a:lnTo>
                    <a:pt x="0" y="105103"/>
                  </a:lnTo>
                  <a:cubicBezTo>
                    <a:pt x="0" y="47056"/>
                    <a:pt x="47056" y="0"/>
                    <a:pt x="105103" y="0"/>
                  </a:cubicBezTo>
                  <a:close/>
                </a:path>
              </a:pathLst>
            </a:custGeom>
            <a:solidFill>
              <a:schemeClr val="accent2">
                <a:lumMod val="40000"/>
                <a:lumOff val="60000"/>
              </a:schemeClr>
            </a:solidFill>
            <a:ln w="19050">
              <a:solidFill>
                <a:srgbClr val="000000"/>
              </a:solidFill>
            </a:ln>
          </p:spPr>
        </p:sp>
        <p:sp>
          <p:nvSpPr>
            <p:cNvPr id="23" name="TextBox 23"/>
            <p:cNvSpPr txBox="1"/>
            <p:nvPr/>
          </p:nvSpPr>
          <p:spPr>
            <a:xfrm>
              <a:off x="0" y="-28575"/>
              <a:ext cx="812800" cy="841375"/>
            </a:xfrm>
            <a:prstGeom prst="rect">
              <a:avLst/>
            </a:prstGeom>
          </p:spPr>
          <p:txBody>
            <a:bodyPr lIns="50800" tIns="50800" rIns="50800" bIns="50800" rtlCol="0" anchor="ctr"/>
            <a:lstStyle/>
            <a:p>
              <a:pPr algn="ctr">
                <a:lnSpc>
                  <a:spcPts val="2422"/>
                </a:lnSpc>
              </a:pPr>
              <a:endParaRPr/>
            </a:p>
          </p:txBody>
        </p:sp>
      </p:grpSp>
      <p:sp>
        <p:nvSpPr>
          <p:cNvPr id="24" name="AutoShape 24"/>
          <p:cNvSpPr/>
          <p:nvPr/>
        </p:nvSpPr>
        <p:spPr>
          <a:xfrm rot="-5400749">
            <a:off x="6089237" y="4062275"/>
            <a:ext cx="563322" cy="0"/>
          </a:xfrm>
          <a:prstGeom prst="line">
            <a:avLst/>
          </a:prstGeom>
          <a:ln w="19050" cap="flat">
            <a:solidFill>
              <a:srgbClr val="000000"/>
            </a:solidFill>
            <a:prstDash val="solid"/>
            <a:headEnd type="none" w="sm" len="sm"/>
            <a:tailEnd type="none" w="sm" len="sm"/>
          </a:ln>
        </p:spPr>
      </p:sp>
      <p:sp>
        <p:nvSpPr>
          <p:cNvPr id="25" name="AutoShape 25"/>
          <p:cNvSpPr/>
          <p:nvPr/>
        </p:nvSpPr>
        <p:spPr>
          <a:xfrm rot="-5400000">
            <a:off x="3388823" y="4157525"/>
            <a:ext cx="372822" cy="0"/>
          </a:xfrm>
          <a:prstGeom prst="line">
            <a:avLst/>
          </a:prstGeom>
          <a:ln w="19050" cap="flat">
            <a:solidFill>
              <a:srgbClr val="000000"/>
            </a:solidFill>
            <a:prstDash val="solid"/>
            <a:headEnd type="none" w="sm" len="sm"/>
            <a:tailEnd type="none" w="sm" len="sm"/>
          </a:ln>
        </p:spPr>
      </p:sp>
      <p:sp>
        <p:nvSpPr>
          <p:cNvPr id="26" name="AutoShape 29"/>
          <p:cNvSpPr/>
          <p:nvPr/>
        </p:nvSpPr>
        <p:spPr>
          <a:xfrm rot="-5400000">
            <a:off x="8980396" y="4157525"/>
            <a:ext cx="372822" cy="0"/>
          </a:xfrm>
          <a:prstGeom prst="line">
            <a:avLst/>
          </a:prstGeom>
          <a:ln w="19050" cap="flat">
            <a:solidFill>
              <a:srgbClr val="000000"/>
            </a:solidFill>
            <a:prstDash val="solid"/>
            <a:headEnd type="none" w="sm" len="sm"/>
            <a:tailEnd type="none" w="sm" len="sm"/>
          </a:ln>
        </p:spPr>
      </p:sp>
      <p:sp>
        <p:nvSpPr>
          <p:cNvPr id="27" name="AutoShape 30"/>
          <p:cNvSpPr/>
          <p:nvPr/>
        </p:nvSpPr>
        <p:spPr>
          <a:xfrm>
            <a:off x="3575233" y="3939886"/>
            <a:ext cx="5601098" cy="0"/>
          </a:xfrm>
          <a:prstGeom prst="line">
            <a:avLst/>
          </a:prstGeom>
          <a:ln w="19050" cap="flat">
            <a:solidFill>
              <a:srgbClr val="000000"/>
            </a:solidFill>
            <a:prstDash val="solid"/>
            <a:headEnd type="none" w="sm" len="sm"/>
            <a:tailEnd type="none" w="sm" len="sm"/>
          </a:ln>
        </p:spPr>
      </p:sp>
      <p:sp>
        <p:nvSpPr>
          <p:cNvPr id="28" name="TextBox 33"/>
          <p:cNvSpPr txBox="1"/>
          <p:nvPr/>
        </p:nvSpPr>
        <p:spPr>
          <a:xfrm>
            <a:off x="2319744" y="4304645"/>
            <a:ext cx="2303736" cy="1564114"/>
          </a:xfrm>
          <a:prstGeom prst="rect">
            <a:avLst/>
          </a:prstGeom>
        </p:spPr>
        <p:txBody>
          <a:bodyPr lIns="50800" tIns="50800" rIns="50800" bIns="50800" rtlCol="0" anchor="ctr"/>
          <a:lstStyle/>
          <a:p>
            <a:pPr algn="ctr"/>
            <a:r>
              <a:rPr lang="en-US" sz="2400" b="1" smtClean="0">
                <a:solidFill>
                  <a:srgbClr val="000000"/>
                </a:solidFill>
                <a:latin typeface="Open Sans Light Bold"/>
              </a:rPr>
              <a:t>Cộng điểm KK CCTA</a:t>
            </a:r>
            <a:endParaRPr lang="en-US" sz="2400" b="1">
              <a:solidFill>
                <a:srgbClr val="000000"/>
              </a:solidFill>
              <a:latin typeface="Open Sans Light Bold"/>
            </a:endParaRPr>
          </a:p>
        </p:txBody>
      </p:sp>
      <p:sp>
        <p:nvSpPr>
          <p:cNvPr id="29" name="TextBox 46"/>
          <p:cNvSpPr txBox="1"/>
          <p:nvPr/>
        </p:nvSpPr>
        <p:spPr>
          <a:xfrm>
            <a:off x="5325210" y="1254036"/>
            <a:ext cx="2141873" cy="371897"/>
          </a:xfrm>
          <a:prstGeom prst="rect">
            <a:avLst/>
          </a:prstGeom>
        </p:spPr>
        <p:txBody>
          <a:bodyPr lIns="0" tIns="0" rIns="0" bIns="0" rtlCol="0" anchor="t">
            <a:spAutoFit/>
          </a:bodyPr>
          <a:lstStyle/>
          <a:p>
            <a:pPr>
              <a:lnSpc>
                <a:spcPts val="2859"/>
              </a:lnSpc>
            </a:pPr>
            <a:r>
              <a:rPr lang="en-US" sz="2599" b="1" smtClean="0">
                <a:solidFill>
                  <a:schemeClr val="accent3">
                    <a:lumMod val="75000"/>
                  </a:schemeClr>
                </a:solidFill>
                <a:latin typeface="Times New Roman" panose="02020603050405020304" pitchFamily="18" charset="0"/>
                <a:cs typeface="Times New Roman" panose="02020603050405020304" pitchFamily="18" charset="0"/>
              </a:rPr>
              <a:t>ĐIỂM MỚI</a:t>
            </a:r>
            <a:endParaRPr lang="en-US" sz="2599" b="1">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0" name="TextBox 50"/>
          <p:cNvSpPr txBox="1"/>
          <p:nvPr/>
        </p:nvSpPr>
        <p:spPr>
          <a:xfrm>
            <a:off x="8170970" y="4393038"/>
            <a:ext cx="2061205" cy="1354217"/>
          </a:xfrm>
          <a:prstGeom prst="rect">
            <a:avLst/>
          </a:prstGeom>
        </p:spPr>
        <p:txBody>
          <a:bodyPr lIns="0" tIns="0" rIns="0" bIns="0" rtlCol="0" anchor="t">
            <a:spAutoFit/>
          </a:bodyPr>
          <a:lstStyle/>
          <a:p>
            <a:pPr algn="ctr"/>
            <a:r>
              <a:rPr lang="en-US" sz="2200" b="1" smtClean="0">
                <a:solidFill>
                  <a:srgbClr val="000000"/>
                </a:solidFill>
                <a:latin typeface="Open Sans Light"/>
              </a:rPr>
              <a:t>Báo cáo kết quả trúng tuyển về Sở GDĐT</a:t>
            </a:r>
            <a:endParaRPr lang="en-US" sz="2200" b="1">
              <a:solidFill>
                <a:srgbClr val="000000"/>
              </a:solidFill>
              <a:latin typeface="Open Sans Light"/>
            </a:endParaRPr>
          </a:p>
        </p:txBody>
      </p:sp>
      <p:sp>
        <p:nvSpPr>
          <p:cNvPr id="31" name="TextBox 33"/>
          <p:cNvSpPr txBox="1"/>
          <p:nvPr/>
        </p:nvSpPr>
        <p:spPr>
          <a:xfrm>
            <a:off x="5273877" y="4459667"/>
            <a:ext cx="2303736" cy="1199757"/>
          </a:xfrm>
          <a:prstGeom prst="rect">
            <a:avLst/>
          </a:prstGeom>
        </p:spPr>
        <p:txBody>
          <a:bodyPr lIns="50800" tIns="50800" rIns="50800" bIns="50800" rtlCol="0" anchor="ctr"/>
          <a:lstStyle/>
          <a:p>
            <a:pPr algn="ctr"/>
            <a:r>
              <a:rPr lang="en-US" sz="2400" b="1" smtClean="0">
                <a:solidFill>
                  <a:srgbClr val="000000"/>
                </a:solidFill>
                <a:latin typeface="Open Sans Light Bold"/>
              </a:rPr>
              <a:t>Kết quả các môn dự thi</a:t>
            </a:r>
            <a:endParaRPr lang="en-US" sz="2400" b="1">
              <a:solidFill>
                <a:srgbClr val="000000"/>
              </a:solidFill>
              <a:latin typeface="Open Sans Light Bold"/>
            </a:endParaRPr>
          </a:p>
        </p:txBody>
      </p:sp>
    </p:spTree>
    <p:extLst>
      <p:ext uri="{BB962C8B-B14F-4D97-AF65-F5344CB8AC3E}">
        <p14:creationId xmlns:p14="http://schemas.microsoft.com/office/powerpoint/2010/main" val="2042925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317735" y="644085"/>
            <a:ext cx="387426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129448" y="429034"/>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TUYỂN SINH</a:t>
            </a:r>
          </a:p>
          <a:p>
            <a:pPr algn="ctr"/>
            <a:r>
              <a:rPr lang="vi-VN" sz="2800" b="1" smtClean="0">
                <a:solidFill>
                  <a:schemeClr val="tx1">
                    <a:lumMod val="75000"/>
                    <a:lumOff val="25000"/>
                  </a:schemeClr>
                </a:solidFill>
                <a:latin typeface="Times New Roman" panose="02020603050405020304" pitchFamily="18" charset="0"/>
                <a:cs typeface="Times New Roman" panose="02020603050405020304" pitchFamily="18" charset="0"/>
              </a:rPr>
              <a:t>LỚP 6 TẠO NGUỒN VÀ LỚP 6 TĂNG CƯỜNG TIẾNG ANH</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644085"/>
            <a:ext cx="366861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9" name="Table 8"/>
          <p:cNvGraphicFramePr>
            <a:graphicFrameLocks noGrp="1"/>
          </p:cNvGraphicFramePr>
          <p:nvPr>
            <p:extLst>
              <p:ext uri="{D42A27DB-BD31-4B8C-83A1-F6EECF244321}">
                <p14:modId xmlns:p14="http://schemas.microsoft.com/office/powerpoint/2010/main" val="594387012"/>
              </p:ext>
            </p:extLst>
          </p:nvPr>
        </p:nvGraphicFramePr>
        <p:xfrm>
          <a:off x="1382616" y="1807480"/>
          <a:ext cx="8774935" cy="3039941"/>
        </p:xfrm>
        <a:graphic>
          <a:graphicData uri="http://schemas.openxmlformats.org/drawingml/2006/table">
            <a:tbl>
              <a:tblPr firstRow="1" firstCol="1" bandRow="1">
                <a:tableStyleId>{F5AB1C69-6EDB-4FF4-983F-18BD219EF322}</a:tableStyleId>
              </a:tblPr>
              <a:tblGrid>
                <a:gridCol w="981408">
                  <a:extLst>
                    <a:ext uri="{9D8B030D-6E8A-4147-A177-3AD203B41FA5}">
                      <a16:colId xmlns:a16="http://schemas.microsoft.com/office/drawing/2014/main" val="633224374"/>
                    </a:ext>
                  </a:extLst>
                </a:gridCol>
                <a:gridCol w="2309193">
                  <a:extLst>
                    <a:ext uri="{9D8B030D-6E8A-4147-A177-3AD203B41FA5}">
                      <a16:colId xmlns:a16="http://schemas.microsoft.com/office/drawing/2014/main" val="3742406638"/>
                    </a:ext>
                  </a:extLst>
                </a:gridCol>
                <a:gridCol w="2251463">
                  <a:extLst>
                    <a:ext uri="{9D8B030D-6E8A-4147-A177-3AD203B41FA5}">
                      <a16:colId xmlns:a16="http://schemas.microsoft.com/office/drawing/2014/main" val="840194895"/>
                    </a:ext>
                  </a:extLst>
                </a:gridCol>
                <a:gridCol w="1404760">
                  <a:extLst>
                    <a:ext uri="{9D8B030D-6E8A-4147-A177-3AD203B41FA5}">
                      <a16:colId xmlns:a16="http://schemas.microsoft.com/office/drawing/2014/main" val="1312770990"/>
                    </a:ext>
                  </a:extLst>
                </a:gridCol>
                <a:gridCol w="1828111">
                  <a:extLst>
                    <a:ext uri="{9D8B030D-6E8A-4147-A177-3AD203B41FA5}">
                      <a16:colId xmlns:a16="http://schemas.microsoft.com/office/drawing/2014/main" val="3210775713"/>
                    </a:ext>
                  </a:extLst>
                </a:gridCol>
              </a:tblGrid>
              <a:tr h="1251741">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STT</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FLYERS</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KET</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MOVERS</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Điểm</a:t>
                      </a:r>
                    </a:p>
                    <a:p>
                      <a:pPr marL="0" marR="0" algn="ctr">
                        <a:spcBef>
                          <a:spcPts val="0"/>
                        </a:spcBef>
                        <a:spcAft>
                          <a:spcPts val="0"/>
                        </a:spcAft>
                      </a:pPr>
                      <a:r>
                        <a:rPr lang="en-US" sz="1600">
                          <a:effectLst/>
                          <a:latin typeface="Arial" panose="020B0604020202020204" pitchFamily="34" charset="0"/>
                          <a:cs typeface="Arial" panose="020B0604020202020204" pitchFamily="34" charset="0"/>
                        </a:rPr>
                        <a:t>cộng/Điểm quy đổi</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8794652"/>
                  </a:ext>
                </a:extLst>
              </a:tr>
              <a:tr h="44705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15 khiên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135 - 140 điểm</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FF0000"/>
                          </a:solidFill>
                          <a:effectLst/>
                          <a:latin typeface="Arial" panose="020B0604020202020204" pitchFamily="34" charset="0"/>
                          <a:cs typeface="Arial" panose="020B0604020202020204" pitchFamily="34" charset="0"/>
                        </a:rPr>
                        <a:t>10 điểm</a:t>
                      </a:r>
                      <a:endParaRPr lang="en-US"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094220"/>
                  </a:ext>
                </a:extLst>
              </a:tr>
              <a:tr h="44705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13-14 khiên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130 - 134 điểm</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FF0000"/>
                          </a:solidFill>
                          <a:effectLst/>
                          <a:latin typeface="Arial" panose="020B0604020202020204" pitchFamily="34" charset="0"/>
                          <a:cs typeface="Arial" panose="020B0604020202020204" pitchFamily="34" charset="0"/>
                        </a:rPr>
                        <a:t>1,5 điểm</a:t>
                      </a:r>
                      <a:endParaRPr lang="en-US"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867101"/>
                  </a:ext>
                </a:extLst>
              </a:tr>
              <a:tr h="44705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11-12 khiên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125 - 129 điểm</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15 khiên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FF0000"/>
                          </a:solidFill>
                          <a:effectLst/>
                          <a:latin typeface="Arial" panose="020B0604020202020204" pitchFamily="34" charset="0"/>
                          <a:cs typeface="Arial" panose="020B0604020202020204" pitchFamily="34" charset="0"/>
                        </a:rPr>
                        <a:t>1,0 điểm</a:t>
                      </a:r>
                      <a:endParaRPr lang="en-US"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78787"/>
                  </a:ext>
                </a:extLst>
              </a:tr>
              <a:tr h="44705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10 khiên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120 - 124 điểm</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14 khiên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FF0000"/>
                          </a:solidFill>
                          <a:effectLst/>
                          <a:latin typeface="Arial" panose="020B0604020202020204" pitchFamily="34" charset="0"/>
                          <a:cs typeface="Arial" panose="020B0604020202020204" pitchFamily="34" charset="0"/>
                        </a:rPr>
                        <a:t>0,5 điểm</a:t>
                      </a:r>
                      <a:endParaRPr lang="en-US"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3491012"/>
                  </a:ext>
                </a:extLst>
              </a:tr>
            </a:tbl>
          </a:graphicData>
        </a:graphic>
      </p:graphicFrame>
    </p:spTree>
    <p:extLst>
      <p:ext uri="{BB962C8B-B14F-4D97-AF65-F5344CB8AC3E}">
        <p14:creationId xmlns:p14="http://schemas.microsoft.com/office/powerpoint/2010/main" val="98566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259" y="0"/>
            <a:ext cx="4212045" cy="5915378"/>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74304" y="0"/>
            <a:ext cx="3717696" cy="591537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53" y="0"/>
            <a:ext cx="4716862" cy="6858000"/>
          </a:xfrm>
          <a:prstGeom prst="rect">
            <a:avLst/>
          </a:prstGeom>
        </p:spPr>
      </p:pic>
      <p:sp>
        <p:nvSpPr>
          <p:cNvPr id="6" name="Rectangle 5"/>
          <p:cNvSpPr/>
          <p:nvPr/>
        </p:nvSpPr>
        <p:spPr>
          <a:xfrm>
            <a:off x="0" y="1614311"/>
            <a:ext cx="3149600" cy="3612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759200"/>
            <a:ext cx="2056574" cy="2709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47480" y="1704622"/>
            <a:ext cx="2641600" cy="733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97070" y="3612444"/>
            <a:ext cx="3014842" cy="14788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79120" y="1879599"/>
            <a:ext cx="2641600" cy="733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634147" y="3702755"/>
            <a:ext cx="3014842" cy="14788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017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644085"/>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441149"/>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HẬU KIỂM CÁC CHỨNG CHỈ </a:t>
            </a:r>
          </a:p>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TIẾNG ANH DO CAMBRIDGE CẤP</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644085"/>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0396" y="1484609"/>
            <a:ext cx="10496534" cy="1200329"/>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1. </a:t>
            </a:r>
            <a:r>
              <a:rPr lang="en-US" sz="2400" smtClean="0">
                <a:latin typeface="Times New Roman" panose="02020603050405020304" pitchFamily="18" charset="0"/>
                <a:cs typeface="Times New Roman" panose="02020603050405020304" pitchFamily="18" charset="0"/>
              </a:rPr>
              <a:t>Link hậu kiểm chứng chỉ dành cho các chứng chỉ Cambridge do </a:t>
            </a:r>
          </a:p>
          <a:p>
            <a:r>
              <a:rPr lang="en-US" sz="2400" b="1" smtClean="0">
                <a:latin typeface="Times New Roman" panose="02020603050405020304" pitchFamily="18" charset="0"/>
                <a:cs typeface="Times New Roman" panose="02020603050405020304" pitchFamily="18" charset="0"/>
              </a:rPr>
              <a:t>Trung tâm Ngoại ngữ-Tin học trực </a:t>
            </a:r>
            <a:r>
              <a:rPr lang="en-US" sz="2400" b="1">
                <a:latin typeface="Times New Roman" panose="02020603050405020304" pitchFamily="18" charset="0"/>
                <a:cs typeface="Times New Roman" panose="02020603050405020304" pitchFamily="18" charset="0"/>
              </a:rPr>
              <a:t>thuộc Sở GDĐT Tp. Hồ Chí </a:t>
            </a:r>
            <a:r>
              <a:rPr lang="en-US" sz="2400" b="1" smtClean="0">
                <a:latin typeface="Times New Roman" panose="02020603050405020304" pitchFamily="18" charset="0"/>
                <a:cs typeface="Times New Roman" panose="02020603050405020304" pitchFamily="18" charset="0"/>
              </a:rPr>
              <a:t>Minh </a:t>
            </a:r>
            <a:r>
              <a:rPr lang="en-US" sz="2400" smtClean="0">
                <a:latin typeface="Times New Roman" panose="02020603050405020304" pitchFamily="18" charset="0"/>
                <a:cs typeface="Times New Roman" panose="02020603050405020304" pitchFamily="18" charset="0"/>
              </a:rPr>
              <a:t>cấp: </a:t>
            </a:r>
          </a:p>
          <a:p>
            <a:r>
              <a:rPr lang="en-US" sz="2400" smtClean="0">
                <a:solidFill>
                  <a:srgbClr val="0000FF"/>
                </a:solidFill>
                <a:latin typeface="Times New Roman" panose="02020603050405020304" pitchFamily="18" charset="0"/>
                <a:cs typeface="Times New Roman" panose="02020603050405020304" pitchFamily="18" charset="0"/>
              </a:rPr>
              <a:t>http</a:t>
            </a:r>
            <a:r>
              <a:rPr lang="en-US" sz="2400">
                <a:solidFill>
                  <a:srgbClr val="0000FF"/>
                </a:solidFill>
                <a:latin typeface="Times New Roman" panose="02020603050405020304" pitchFamily="18" charset="0"/>
                <a:cs typeface="Times New Roman" panose="02020603050405020304" pitchFamily="18" charset="0"/>
              </a:rPr>
              <a:t>://dangkythi.ttngoaingutinhoc.hcm.edu.vn/tra-cuu-diem</a:t>
            </a:r>
          </a:p>
        </p:txBody>
      </p:sp>
      <p:sp>
        <p:nvSpPr>
          <p:cNvPr id="19" name="TextBox 18"/>
          <p:cNvSpPr txBox="1"/>
          <p:nvPr/>
        </p:nvSpPr>
        <p:spPr>
          <a:xfrm>
            <a:off x="760396" y="2954172"/>
            <a:ext cx="10496534" cy="1569660"/>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2. </a:t>
            </a:r>
            <a:r>
              <a:rPr lang="en-US" sz="2400" smtClean="0">
                <a:latin typeface="Times New Roman" panose="02020603050405020304" pitchFamily="18" charset="0"/>
                <a:cs typeface="Times New Roman" panose="02020603050405020304" pitchFamily="18" charset="0"/>
              </a:rPr>
              <a:t>Hậu kiểm chứng chỉ dành cho các chứng chỉ Cambridge trong</a:t>
            </a:r>
            <a:r>
              <a:rPr lang="en-US" sz="2400" b="1" smtClean="0">
                <a:latin typeface="Times New Roman" panose="02020603050405020304" pitchFamily="18" charset="0"/>
                <a:cs typeface="Times New Roman" panose="02020603050405020304" pitchFamily="18" charset="0"/>
              </a:rPr>
              <a:t> khóa thi ngày 24/4/2022 do Sở GDĐT phối hợp VN120</a:t>
            </a:r>
            <a:r>
              <a:rPr lang="en-US" sz="2400" b="1" smtClean="0">
                <a:solidFill>
                  <a:srgbClr val="0000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tổ chức: </a:t>
            </a:r>
            <a:r>
              <a:rPr lang="en-US" sz="2400" i="1" smtClean="0">
                <a:latin typeface="Times New Roman" panose="02020603050405020304" pitchFamily="18" charset="0"/>
                <a:cs typeface="Times New Roman" panose="02020603050405020304" pitchFamily="18" charset="0"/>
              </a:rPr>
              <a:t>File Danh sách các thí sinh đủ điều kiện quy đổi/cộng điểm khuyến khích trong thư mục Tài liệu tập huấn tuyển sinh 10</a:t>
            </a:r>
          </a:p>
        </p:txBody>
      </p:sp>
      <p:sp>
        <p:nvSpPr>
          <p:cNvPr id="20" name="TextBox 19"/>
          <p:cNvSpPr txBox="1"/>
          <p:nvPr/>
        </p:nvSpPr>
        <p:spPr>
          <a:xfrm>
            <a:off x="760396" y="4793066"/>
            <a:ext cx="10496534" cy="830997"/>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3. </a:t>
            </a:r>
            <a:r>
              <a:rPr lang="en-US" sz="2400" smtClean="0">
                <a:latin typeface="Times New Roman" panose="02020603050405020304" pitchFamily="18" charset="0"/>
                <a:cs typeface="Times New Roman" panose="02020603050405020304" pitchFamily="18" charset="0"/>
              </a:rPr>
              <a:t>Các chứng chỉ Cambridge do</a:t>
            </a:r>
            <a:r>
              <a:rPr lang="en-US" sz="2400" b="1" smtClean="0">
                <a:latin typeface="Times New Roman" panose="02020603050405020304" pitchFamily="18" charset="0"/>
                <a:cs typeface="Times New Roman" panose="02020603050405020304" pitchFamily="18" charset="0"/>
              </a:rPr>
              <a:t> </a:t>
            </a:r>
            <a:r>
              <a:rPr lang="en-US" sz="2400" b="1" smtClean="0">
                <a:solidFill>
                  <a:srgbClr val="0000FF"/>
                </a:solidFill>
                <a:latin typeface="Times New Roman" panose="02020603050405020304" pitchFamily="18" charset="0"/>
                <a:cs typeface="Times New Roman" panose="02020603050405020304" pitchFamily="18" charset="0"/>
              </a:rPr>
              <a:t>các trung tâm</a:t>
            </a:r>
            <a:r>
              <a:rPr lang="en-US" sz="2400" b="1" smtClean="0">
                <a:latin typeface="Times New Roman" panose="02020603050405020304" pitchFamily="18" charset="0"/>
                <a:cs typeface="Times New Roman" panose="02020603050405020304" pitchFamily="18" charset="0"/>
              </a:rPr>
              <a:t> </a:t>
            </a:r>
            <a:r>
              <a:rPr lang="en-US" sz="2400" b="1" smtClean="0">
                <a:solidFill>
                  <a:srgbClr val="0000FF"/>
                </a:solidFill>
                <a:latin typeface="Times New Roman" panose="02020603050405020304" pitchFamily="18" charset="0"/>
                <a:cs typeface="Times New Roman" panose="02020603050405020304" pitchFamily="18" charset="0"/>
              </a:rPr>
              <a:t>khác</a:t>
            </a:r>
            <a:r>
              <a:rPr lang="en-US" sz="2400" b="1"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cấp: thí sinh chia sẻ kết quả thi theo File hướng dẫn</a:t>
            </a:r>
          </a:p>
        </p:txBody>
      </p:sp>
    </p:spTree>
    <p:extLst>
      <p:ext uri="{BB962C8B-B14F-4D97-AF65-F5344CB8AC3E}">
        <p14:creationId xmlns:p14="http://schemas.microsoft.com/office/powerpoint/2010/main" val="925545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644085"/>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441149"/>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HẬU KIỂM CÁC CHỨNG CHỈ </a:t>
            </a:r>
          </a:p>
          <a:p>
            <a:pPr algn="ctr"/>
            <a:r>
              <a:rPr lang="en-US" sz="2800" b="1" smtClean="0">
                <a:solidFill>
                  <a:schemeClr val="tx1">
                    <a:lumMod val="75000"/>
                    <a:lumOff val="25000"/>
                  </a:schemeClr>
                </a:solidFill>
                <a:latin typeface="Times New Roman" panose="02020603050405020304" pitchFamily="18" charset="0"/>
                <a:cs typeface="Times New Roman" panose="02020603050405020304" pitchFamily="18" charset="0"/>
              </a:rPr>
              <a:t>TIẾNG ANH DO CAMBRIDGE CẤP</a:t>
            </a:r>
            <a:r>
              <a:rPr lang="en-US" sz="2800">
                <a:solidFill>
                  <a:schemeClr val="tx1">
                    <a:lumMod val="75000"/>
                    <a:lumOff val="25000"/>
                  </a:schemeClr>
                </a:solidFill>
                <a:latin typeface="Times New Roman" panose="02020603050405020304" pitchFamily="18" charset="0"/>
                <a:cs typeface="Times New Roman" panose="02020603050405020304" pitchFamily="18" charset="0"/>
              </a:rPr>
              <a:t/>
            </a:r>
            <a:br>
              <a:rPr lang="en-US" sz="2800">
                <a:solidFill>
                  <a:schemeClr val="tx1">
                    <a:lumMod val="75000"/>
                    <a:lumOff val="25000"/>
                  </a:schemeClr>
                </a:solidFill>
                <a:latin typeface="Times New Roman" panose="02020603050405020304" pitchFamily="18" charset="0"/>
                <a:cs typeface="Times New Roman" panose="02020603050405020304" pitchFamily="18" charset="0"/>
              </a:rPr>
            </a:br>
            <a:endParaRPr lang="en-US" sz="280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644085"/>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23" y="1474419"/>
            <a:ext cx="10945753" cy="5010849"/>
          </a:xfrm>
          <a:prstGeom prst="rect">
            <a:avLst/>
          </a:prstGeom>
        </p:spPr>
      </p:pic>
      <p:grpSp>
        <p:nvGrpSpPr>
          <p:cNvPr id="6" name="Group 5"/>
          <p:cNvGrpSpPr/>
          <p:nvPr/>
        </p:nvGrpSpPr>
        <p:grpSpPr>
          <a:xfrm>
            <a:off x="2214390" y="4450814"/>
            <a:ext cx="2379644" cy="1509311"/>
            <a:chOff x="2214390" y="4450814"/>
            <a:chExt cx="2379644" cy="1509311"/>
          </a:xfrm>
        </p:grpSpPr>
        <p:sp>
          <p:nvSpPr>
            <p:cNvPr id="3" name="Line Callout 1 2"/>
            <p:cNvSpPr/>
            <p:nvPr/>
          </p:nvSpPr>
          <p:spPr>
            <a:xfrm>
              <a:off x="2412694" y="4450814"/>
              <a:ext cx="2181340" cy="286439"/>
            </a:xfrm>
            <a:prstGeom prst="borderCallout1">
              <a:avLst>
                <a:gd name="adj1" fmla="val 57211"/>
                <a:gd name="adj2" fmla="val -988"/>
                <a:gd name="adj3" fmla="val 112500"/>
                <a:gd name="adj4" fmla="val -1516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Reference Number</a:t>
              </a:r>
              <a:endParaRPr lang="en-US" b="1"/>
            </a:p>
          </p:txBody>
        </p:sp>
        <p:sp>
          <p:nvSpPr>
            <p:cNvPr id="5" name="Line Callout 1 4"/>
            <p:cNvSpPr/>
            <p:nvPr/>
          </p:nvSpPr>
          <p:spPr>
            <a:xfrm>
              <a:off x="2214390" y="5643610"/>
              <a:ext cx="2379644" cy="316515"/>
            </a:xfrm>
            <a:prstGeom prst="borderCallout1">
              <a:avLst>
                <a:gd name="adj1" fmla="val 45976"/>
                <a:gd name="adj2" fmla="val -1455"/>
                <a:gd name="adj3" fmla="val -23629"/>
                <a:gd name="adj4" fmla="val -1822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Ngày sinh của thí sinh</a:t>
              </a:r>
              <a:endParaRPr lang="en-US" b="1"/>
            </a:p>
          </p:txBody>
        </p:sp>
      </p:grpSp>
      <p:sp>
        <p:nvSpPr>
          <p:cNvPr id="7" name="Line Callout 1 6"/>
          <p:cNvSpPr/>
          <p:nvPr/>
        </p:nvSpPr>
        <p:spPr>
          <a:xfrm>
            <a:off x="6640531" y="2835524"/>
            <a:ext cx="2930487" cy="381401"/>
          </a:xfrm>
          <a:prstGeom prst="borderCallout1">
            <a:avLst>
              <a:gd name="adj1" fmla="val 46955"/>
              <a:gd name="adj2" fmla="val -62"/>
              <a:gd name="adj3" fmla="val -46474"/>
              <a:gd name="adj4" fmla="val -108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Xác minh theo chứng chỉ</a:t>
            </a:r>
            <a:endParaRPr lang="en-US" b="1"/>
          </a:p>
        </p:txBody>
      </p:sp>
      <p:sp>
        <p:nvSpPr>
          <p:cNvPr id="9" name="Rounded Rectangle 8"/>
          <p:cNvSpPr/>
          <p:nvPr/>
        </p:nvSpPr>
        <p:spPr>
          <a:xfrm>
            <a:off x="5640636" y="2230755"/>
            <a:ext cx="1333042" cy="37457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4"/>
          <p:cNvSpPr/>
          <p:nvPr/>
        </p:nvSpPr>
        <p:spPr>
          <a:xfrm>
            <a:off x="3824925" y="2976658"/>
            <a:ext cx="2271074" cy="567855"/>
          </a:xfrm>
          <a:prstGeom prst="borderCallout1">
            <a:avLst>
              <a:gd name="adj1" fmla="val -7927"/>
              <a:gd name="adj2" fmla="val 51511"/>
              <a:gd name="adj3" fmla="val -58631"/>
              <a:gd name="adj4" fmla="val 516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Xác minh theo kết quả thí sinh chia sẻ</a:t>
            </a:r>
            <a:endParaRPr lang="en-US" b="1"/>
          </a:p>
        </p:txBody>
      </p:sp>
      <p:sp>
        <p:nvSpPr>
          <p:cNvPr id="16" name="Rounded Rectangle 15"/>
          <p:cNvSpPr/>
          <p:nvPr/>
        </p:nvSpPr>
        <p:spPr>
          <a:xfrm>
            <a:off x="4362680" y="2202283"/>
            <a:ext cx="1090669" cy="40304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41303" y="874586"/>
            <a:ext cx="824265" cy="369332"/>
          </a:xfrm>
          <a:prstGeom prst="rect">
            <a:avLst/>
          </a:prstGeom>
          <a:noFill/>
        </p:spPr>
        <p:txBody>
          <a:bodyPr wrap="none" rtlCol="0">
            <a:spAutoFit/>
          </a:bodyPr>
          <a:lstStyle/>
          <a:p>
            <a:r>
              <a:rPr lang="en-US" b="1" smtClean="0">
                <a:solidFill>
                  <a:srgbClr val="FF0000"/>
                </a:solidFill>
              </a:rPr>
              <a:t>DEMO</a:t>
            </a:r>
            <a:endParaRPr lang="en-US" b="1">
              <a:solidFill>
                <a:srgbClr val="FF0000"/>
              </a:solidFill>
            </a:endParaRPr>
          </a:p>
        </p:txBody>
      </p:sp>
    </p:spTree>
    <p:extLst>
      <p:ext uri="{BB962C8B-B14F-4D97-AF65-F5344CB8AC3E}">
        <p14:creationId xmlns:p14="http://schemas.microsoft.com/office/powerpoint/2010/main" val="303531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1610131"/>
              </p:ext>
            </p:extLst>
          </p:nvPr>
        </p:nvGraphicFramePr>
        <p:xfrm>
          <a:off x="180754" y="2200940"/>
          <a:ext cx="11600120" cy="2764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839972" y="470296"/>
            <a:ext cx="10281684" cy="752448"/>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Times New Roman" panose="02020603050405020304" pitchFamily="18" charset="0"/>
                <a:cs typeface="Times New Roman" panose="02020603050405020304" pitchFamily="18" charset="0"/>
              </a:rPr>
              <a:t>HỒ SƠ </a:t>
            </a:r>
            <a:r>
              <a:rPr lang="en-US" sz="2400" b="1" smtClean="0">
                <a:latin typeface="Times New Roman" panose="02020603050405020304" pitchFamily="18" charset="0"/>
                <a:cs typeface="Times New Roman" panose="02020603050405020304" pitchFamily="18" charset="0"/>
              </a:rPr>
              <a:t>NỘP </a:t>
            </a:r>
            <a:r>
              <a:rPr lang="vi-VN" sz="2400" b="1" smtClean="0">
                <a:latin typeface="Times New Roman" panose="02020603050405020304" pitchFamily="18" charset="0"/>
                <a:cs typeface="Times New Roman" panose="02020603050405020304" pitchFamily="18" charset="0"/>
              </a:rPr>
              <a:t>VỀ PHÒNG KHẢO THÍ VÀ QLCLGD</a:t>
            </a:r>
            <a:r>
              <a:rPr lang="en-US" sz="2400" b="1">
                <a:latin typeface="Times New Roman" panose="02020603050405020304" pitchFamily="18" charset="0"/>
                <a:cs typeface="Times New Roman" panose="02020603050405020304" pitchFamily="18" charset="0"/>
              </a:rPr>
              <a:t/>
            </a:r>
            <a:br>
              <a:rPr lang="en-US" sz="2400" b="1">
                <a:latin typeface="Times New Roman" panose="02020603050405020304" pitchFamily="18" charset="0"/>
                <a:cs typeface="Times New Roman" panose="02020603050405020304" pitchFamily="18" charset="0"/>
              </a:rPr>
            </a:br>
            <a:r>
              <a:rPr lang="en-US" sz="2400" b="1" smtClean="0">
                <a:latin typeface="Times New Roman" panose="02020603050405020304" pitchFamily="18" charset="0"/>
                <a:cs typeface="Times New Roman" panose="02020603050405020304" pitchFamily="18" charset="0"/>
              </a:rPr>
              <a:t>(KHI KẾT THÚC ĐĂNG KÝ DỰ THI)</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815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64CFD90-D0E1-4BC3-9D8B-7503E2632C39}"/>
              </a:ext>
              <a:ext uri="{C183D7F6-B498-43B3-948B-1728B52AA6E4}">
                <adec:decorative xmlns:adec="http://schemas.microsoft.com/office/drawing/2017/decorative" xmlns="" val="1"/>
              </a:ext>
            </a:extLst>
          </p:cNvPr>
          <p:cNvSpPr/>
          <p:nvPr/>
        </p:nvSpPr>
        <p:spPr>
          <a:xfrm>
            <a:off x="4111626" y="1720850"/>
            <a:ext cx="3968750" cy="39687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xmlns=""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30701" y="328921"/>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ln w="12700">
                  <a:solidFill>
                    <a:schemeClr val="tx1"/>
                  </a:solidFill>
                </a:ln>
                <a:solidFill>
                  <a:schemeClr val="tx1">
                    <a:lumMod val="75000"/>
                    <a:lumOff val="25000"/>
                  </a:schemeClr>
                </a:solidFill>
                <a:latin typeface="+mn-lt"/>
              </a:rPr>
              <a:t>TUYỂN SINH LỚP 10 THPT</a:t>
            </a:r>
            <a:r>
              <a:rPr lang="en-US" sz="2800">
                <a:solidFill>
                  <a:schemeClr val="tx1">
                    <a:lumMod val="75000"/>
                    <a:lumOff val="25000"/>
                  </a:schemeClr>
                </a:solidFill>
              </a:rPr>
              <a:t/>
            </a:r>
            <a:br>
              <a:rPr lang="en-US" sz="2800">
                <a:solidFill>
                  <a:schemeClr val="tx1">
                    <a:lumMod val="75000"/>
                    <a:lumOff val="25000"/>
                  </a:schemeClr>
                </a:solidFill>
              </a:rPr>
            </a:br>
            <a:endParaRPr lang="en-US" sz="280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xmlns=""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ECCC05-FF78-40FA-84FF-172821D8B58A}"/>
              </a:ext>
              <a:ext uri="{C183D7F6-B498-43B3-948B-1728B52AA6E4}">
                <adec:decorative xmlns:adec="http://schemas.microsoft.com/office/drawing/2017/decorative" xmlns="" val="1"/>
              </a:ext>
            </a:extLst>
          </p:cNvPr>
          <p:cNvSpPr/>
          <p:nvPr/>
        </p:nvSpPr>
        <p:spPr>
          <a:xfrm>
            <a:off x="5248275" y="2857500"/>
            <a:ext cx="1695450" cy="169545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Californian FB" panose="0207040306080B030204" pitchFamily="18" charset="0"/>
                <a:cs typeface="Times New Roman" panose="02020603050405020304" pitchFamily="18" charset="0"/>
              </a:rPr>
              <a:t>ĐIỂM MỚI</a:t>
            </a:r>
            <a:endParaRPr lang="en-US" sz="2400" b="1">
              <a:latin typeface="Californian FB" panose="0207040306080B0302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xmlns="" val="1"/>
              </a:ext>
            </a:extLst>
          </p:cNvPr>
          <p:cNvSpPr/>
          <p:nvPr/>
        </p:nvSpPr>
        <p:spPr>
          <a:xfrm>
            <a:off x="6943725" y="161387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smtClean="0"/>
              <a:t>              HỒ </a:t>
            </a:r>
            <a:r>
              <a:rPr lang="en-US" sz="1600" b="1"/>
              <a:t>SƠ ĐĂNG KÝ DỰ THI </a:t>
            </a:r>
          </a:p>
          <a:p>
            <a:r>
              <a:rPr lang="en-US" sz="1600" b="1"/>
              <a:t>        </a:t>
            </a:r>
            <a:r>
              <a:rPr lang="en-US" sz="1600" b="1" smtClean="0"/>
              <a:t>            VÀO </a:t>
            </a:r>
            <a:r>
              <a:rPr lang="en-US" sz="1600" b="1"/>
              <a:t>LỚP 10 THPT</a:t>
            </a:r>
          </a:p>
        </p:txBody>
      </p:sp>
      <p:sp>
        <p:nvSpPr>
          <p:cNvPr id="15" name="Oval 14">
            <a:extLst>
              <a:ext uri="{FF2B5EF4-FFF2-40B4-BE49-F238E27FC236}">
                <a16:creationId xmlns:a16="http://schemas.microsoft.com/office/drawing/2014/main" id="{416F1356-9015-4B5C-9C64-3C1D963E5F59}"/>
              </a:ext>
              <a:ext uri="{C183D7F6-B498-43B3-948B-1728B52AA6E4}">
                <adec:decorative xmlns:adec="http://schemas.microsoft.com/office/drawing/2017/decorative" xmlns="" val="1"/>
              </a:ext>
            </a:extLst>
          </p:cNvPr>
          <p:cNvSpPr/>
          <p:nvPr/>
        </p:nvSpPr>
        <p:spPr>
          <a:xfrm>
            <a:off x="6832600" y="151447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xmlns="" val="1"/>
              </a:ext>
            </a:extLst>
          </p:cNvPr>
          <p:cNvSpPr/>
          <p:nvPr/>
        </p:nvSpPr>
        <p:spPr>
          <a:xfrm>
            <a:off x="7693025" y="333472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t>HỒ SƠ CỘNG ĐIỂM </a:t>
            </a:r>
          </a:p>
          <a:p>
            <a:pPr algn="ctr"/>
            <a:r>
              <a:rPr lang="en-US" sz="1600" b="1" smtClean="0"/>
              <a:t>KHUYẾN KHÍCH (CCTA)</a:t>
            </a:r>
            <a:endParaRPr lang="en-US" sz="1600" b="1"/>
          </a:p>
        </p:txBody>
      </p:sp>
      <p:sp>
        <p:nvSpPr>
          <p:cNvPr id="20" name="Oval 19">
            <a:extLst>
              <a:ext uri="{FF2B5EF4-FFF2-40B4-BE49-F238E27FC236}">
                <a16:creationId xmlns:a16="http://schemas.microsoft.com/office/drawing/2014/main" id="{88F812F5-70AF-4FBD-80D9-D59B3C456D5E}"/>
              </a:ext>
              <a:ext uri="{C183D7F6-B498-43B3-948B-1728B52AA6E4}">
                <adec:decorative xmlns:adec="http://schemas.microsoft.com/office/drawing/2017/decorative" xmlns="" val="1"/>
              </a:ext>
            </a:extLst>
          </p:cNvPr>
          <p:cNvSpPr/>
          <p:nvPr/>
        </p:nvSpPr>
        <p:spPr>
          <a:xfrm>
            <a:off x="7490264" y="3235325"/>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52C5002-7E64-4069-ACA0-6876E54A9B46}"/>
              </a:ext>
              <a:ext uri="{C183D7F6-B498-43B3-948B-1728B52AA6E4}">
                <adec:decorative xmlns:adec="http://schemas.microsoft.com/office/drawing/2017/decorative" xmlns="" val="1"/>
              </a:ext>
            </a:extLst>
          </p:cNvPr>
          <p:cNvSpPr/>
          <p:nvPr/>
        </p:nvSpPr>
        <p:spPr>
          <a:xfrm>
            <a:off x="6943725" y="5154978"/>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t>        NHẬP DỮ LIỆU</a:t>
            </a:r>
            <a:endParaRPr lang="en-US" sz="1400" b="1" smtClean="0"/>
          </a:p>
          <a:p>
            <a:pPr algn="ctr"/>
            <a:r>
              <a:rPr lang="en-US" sz="1400" b="1" smtClean="0"/>
              <a:t>         TUYỂN SINH VÀO LỚP 10 THPT</a:t>
            </a:r>
            <a:endParaRPr lang="en-US" sz="1400" b="1"/>
          </a:p>
        </p:txBody>
      </p:sp>
      <p:sp>
        <p:nvSpPr>
          <p:cNvPr id="22" name="Oval 21">
            <a:extLst>
              <a:ext uri="{FF2B5EF4-FFF2-40B4-BE49-F238E27FC236}">
                <a16:creationId xmlns:a16="http://schemas.microsoft.com/office/drawing/2014/main" id="{A49C5F3A-6F0D-4A0F-AE6E-92F342C22ACD}"/>
              </a:ext>
              <a:ext uri="{C183D7F6-B498-43B3-948B-1728B52AA6E4}">
                <adec:decorative xmlns:adec="http://schemas.microsoft.com/office/drawing/2017/decorative" xmlns="" val="1"/>
              </a:ext>
            </a:extLst>
          </p:cNvPr>
          <p:cNvSpPr/>
          <p:nvPr/>
        </p:nvSpPr>
        <p:spPr>
          <a:xfrm>
            <a:off x="6832600" y="5055576"/>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xmlns="" val="1"/>
              </a:ext>
            </a:extLst>
          </p:cNvPr>
          <p:cNvSpPr/>
          <p:nvPr/>
        </p:nvSpPr>
        <p:spPr>
          <a:xfrm>
            <a:off x="1587500" y="161387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t>XÉT TUYỂN THẲNG </a:t>
            </a:r>
          </a:p>
          <a:p>
            <a:pPr algn="ctr"/>
            <a:r>
              <a:rPr lang="en-US" sz="1600" b="1" smtClean="0"/>
              <a:t>VÀO LỚP 10 THPT</a:t>
            </a:r>
            <a:endParaRPr lang="en-US" sz="1600" b="1"/>
          </a:p>
        </p:txBody>
      </p:sp>
      <p:sp>
        <p:nvSpPr>
          <p:cNvPr id="26" name="Oval 25">
            <a:extLst>
              <a:ext uri="{FF2B5EF4-FFF2-40B4-BE49-F238E27FC236}">
                <a16:creationId xmlns:a16="http://schemas.microsoft.com/office/drawing/2014/main" id="{BBC62739-FA35-49F8-8929-743B31F55A69}"/>
              </a:ext>
              <a:ext uri="{C183D7F6-B498-43B3-948B-1728B52AA6E4}">
                <adec:decorative xmlns:adec="http://schemas.microsoft.com/office/drawing/2017/decorative" xmlns="" val="1"/>
              </a:ext>
            </a:extLst>
          </p:cNvPr>
          <p:cNvSpPr/>
          <p:nvPr/>
        </p:nvSpPr>
        <p:spPr>
          <a:xfrm>
            <a:off x="4419600" y="1514475"/>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3A511B7-C7F3-4107-9962-1E10D2E087DD}"/>
              </a:ext>
              <a:ext uri="{C183D7F6-B498-43B3-948B-1728B52AA6E4}">
                <adec:decorative xmlns:adec="http://schemas.microsoft.com/office/drawing/2017/decorative" xmlns="" val="1"/>
              </a:ext>
            </a:extLst>
          </p:cNvPr>
          <p:cNvSpPr/>
          <p:nvPr/>
        </p:nvSpPr>
        <p:spPr>
          <a:xfrm>
            <a:off x="3670300" y="323532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D4D7D4B6-62C2-45AB-89A5-3A41DA021FD2}"/>
              </a:ext>
              <a:ext uri="{C183D7F6-B498-43B3-948B-1728B52AA6E4}">
                <adec:decorative xmlns:adec="http://schemas.microsoft.com/office/drawing/2017/decorative" xmlns="" val="1"/>
              </a:ext>
            </a:extLst>
          </p:cNvPr>
          <p:cNvSpPr/>
          <p:nvPr/>
        </p:nvSpPr>
        <p:spPr>
          <a:xfrm>
            <a:off x="1587500" y="5154978"/>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1600" b="1" smtClean="0"/>
              <a:t>MỘT SỐ LƯU Ý TRONG </a:t>
            </a:r>
          </a:p>
          <a:p>
            <a:pPr marL="228600"/>
            <a:r>
              <a:rPr lang="en-US" sz="1600" b="1" smtClean="0"/>
              <a:t>QUÁ TRÌNH THỰC HIỆN</a:t>
            </a:r>
            <a:endParaRPr lang="en-US" sz="1600" b="1"/>
          </a:p>
        </p:txBody>
      </p:sp>
      <p:sp>
        <p:nvSpPr>
          <p:cNvPr id="30" name="Oval 29">
            <a:extLst>
              <a:ext uri="{FF2B5EF4-FFF2-40B4-BE49-F238E27FC236}">
                <a16:creationId xmlns:a16="http://schemas.microsoft.com/office/drawing/2014/main" id="{83902602-D4BC-4D44-AC14-BB55A86C5D06}"/>
              </a:ext>
              <a:ext uri="{C183D7F6-B498-43B3-948B-1728B52AA6E4}">
                <adec:decorative xmlns:adec="http://schemas.microsoft.com/office/drawing/2017/decorative" xmlns="" val="1"/>
              </a:ext>
            </a:extLst>
          </p:cNvPr>
          <p:cNvSpPr/>
          <p:nvPr/>
        </p:nvSpPr>
        <p:spPr>
          <a:xfrm>
            <a:off x="4419600" y="5055576"/>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7129621" y="1811496"/>
            <a:ext cx="345758" cy="345758"/>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71516" y="1658194"/>
            <a:ext cx="641819" cy="641819"/>
          </a:xfrm>
          <a:prstGeom prst="rect">
            <a:avLst/>
          </a:prstGeom>
        </p:spPr>
      </p:pic>
      <p:grpSp>
        <p:nvGrpSpPr>
          <p:cNvPr id="7" name="Group 6"/>
          <p:cNvGrpSpPr/>
          <p:nvPr/>
        </p:nvGrpSpPr>
        <p:grpSpPr>
          <a:xfrm>
            <a:off x="838200" y="3236222"/>
            <a:ext cx="3776259" cy="963112"/>
            <a:chOff x="838200" y="3236222"/>
            <a:chExt cx="3776259" cy="963112"/>
          </a:xfrm>
        </p:grpSpPr>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xmlns="" val="1"/>
                </a:ext>
              </a:extLst>
            </p:cNvPr>
            <p:cNvSpPr/>
            <p:nvPr/>
          </p:nvSpPr>
          <p:spPr>
            <a:xfrm>
              <a:off x="838200" y="333472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t>HỒ SƠ CỘNG ĐIỂM</a:t>
              </a:r>
            </a:p>
            <a:p>
              <a:pPr algn="ctr"/>
              <a:r>
                <a:rPr lang="en-US" sz="1600" b="1" smtClean="0"/>
                <a:t>ƯU TIÊN</a:t>
              </a:r>
              <a:endParaRPr lang="en-US" sz="1600" b="1"/>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347" y="3236222"/>
              <a:ext cx="963112" cy="963112"/>
            </a:xfrm>
            <a:prstGeom prst="flowChartConnector">
              <a:avLst/>
            </a:prstGeom>
          </p:spPr>
        </p:pic>
      </p:grpSp>
    </p:spTree>
    <p:extLst>
      <p:ext uri="{BB962C8B-B14F-4D97-AF65-F5344CB8AC3E}">
        <p14:creationId xmlns:p14="http://schemas.microsoft.com/office/powerpoint/2010/main" val="3299715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609EDA-869E-4BE5-AE5D-B898C584B6FF}">
  <ds:schemaRefs>
    <ds:schemaRef ds:uri="http://purl.org/dc/terms/"/>
    <ds:schemaRef ds:uri="http://www.w3.org/XML/1998/namespace"/>
    <ds:schemaRef ds:uri="http://purl.org/dc/dcmitype/"/>
    <ds:schemaRef ds:uri="71af3243-3dd4-4a8d-8c0d-dd76da1f02a5"/>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2FD05317-60D6-4B3A-8545-888496D1A8EC}">
  <ds:schemaRefs>
    <ds:schemaRef ds:uri="http://schemas.microsoft.com/sharepoint/v3/contenttype/forms"/>
  </ds:schemaRefs>
</ds:datastoreItem>
</file>

<file path=customXml/itemProps3.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Project analysis, from 24Slides</Template>
  <TotalTime>0</TotalTime>
  <Words>2632</Words>
  <Application>Microsoft Office PowerPoint</Application>
  <PresentationFormat>Widescreen</PresentationFormat>
  <Paragraphs>322</Paragraphs>
  <Slides>29</Slides>
  <Notes>25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Arial</vt:lpstr>
      <vt:lpstr>Calibri</vt:lpstr>
      <vt:lpstr>Calibri Light</vt:lpstr>
      <vt:lpstr>Californian FB</vt:lpstr>
      <vt:lpstr>Century Gothic</vt:lpstr>
      <vt:lpstr>Open Sans Light</vt:lpstr>
      <vt:lpstr>Open Sans Light Bold</vt:lpstr>
      <vt:lpstr>Segoe UI</vt:lpstr>
      <vt:lpstr>Segoe UI Light</vt:lpstr>
      <vt:lpstr>Segoe UI Light (Body)</vt:lpstr>
      <vt:lpstr>Times New Roman</vt:lpstr>
      <vt:lpstr>Wingdings</vt:lpstr>
      <vt:lpstr>Office Theme</vt:lpstr>
      <vt:lpstr>1_Office Theme</vt:lpstr>
      <vt:lpstr>PowerPoint Presentation</vt:lpstr>
      <vt:lpstr>NỘI DUNG</vt:lpstr>
      <vt:lpstr>Project analysis slide 2</vt:lpstr>
      <vt:lpstr>Project analysis slide 2</vt:lpstr>
      <vt:lpstr>PowerPoint Presentation</vt:lpstr>
      <vt:lpstr>Project analysis slide 2</vt:lpstr>
      <vt:lpstr>Project analysis slide 2</vt:lpstr>
      <vt:lpstr>PowerPoint Presentation</vt:lpstr>
      <vt:lpstr>Project analysis slide 2</vt:lpstr>
      <vt:lpstr>Project analysis slide 4</vt:lpstr>
      <vt:lpstr>Project analysis slide 2</vt:lpstr>
      <vt:lpstr>PowerPoint Presentation</vt:lpstr>
      <vt:lpstr>Project analysis slide 3</vt:lpstr>
      <vt:lpstr>Project analysis slide 2</vt:lpstr>
      <vt:lpstr>Project analysis slide 2</vt:lpstr>
      <vt:lpstr>PowerPoint Presentation</vt:lpstr>
      <vt:lpstr>PowerPoint Presentation</vt:lpstr>
      <vt:lpstr>Project analysis slide 2</vt:lpstr>
      <vt:lpstr>PowerPoint Presentation</vt:lpstr>
      <vt:lpstr>PowerPoint Presentation</vt:lpstr>
      <vt:lpstr>PowerPoint Presentation</vt:lpstr>
      <vt:lpstr>Project analysis slide 2</vt:lpstr>
      <vt:lpstr>PowerPoint Presentation</vt:lpstr>
      <vt:lpstr>Project analysis slide 2</vt:lpstr>
      <vt:lpstr>PowerPoint Presentation</vt:lpstr>
      <vt:lpstr>PowerPoint Presentation</vt:lpstr>
      <vt:lpstr>Project analysis slide 2</vt:lpstr>
      <vt:lpstr>Project analysis slide 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2023-01-18T02:20:02Z</dcterms:created>
  <dcterms:modified xsi:type="dcterms:W3CDTF">2023-04-03T22:58:44Z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