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215" d="100"/>
          <a:sy n="215" d="100"/>
        </p:scale>
        <p:origin x="23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1031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457200" y="21031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kern="0" spc="3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QUY TRÌNH</a:t>
            </a:r>
            <a:endParaRPr lang="en-US" sz="4800" dirty="0"/>
          </a:p>
        </p:txBody>
      </p:sp>
      <p:sp>
        <p:nvSpPr>
          <p:cNvPr id="4" name="Text 1"/>
          <p:cNvSpPr/>
          <p:nvPr/>
        </p:nvSpPr>
        <p:spPr>
          <a:xfrm>
            <a:off x="457200" y="2743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kern="0" spc="300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TUYỂN SINH LỚP 10</a:t>
            </a:r>
            <a:endParaRPr lang="en-US" sz="5200" dirty="0"/>
          </a:p>
        </p:txBody>
      </p:sp>
      <p:sp>
        <p:nvSpPr>
          <p:cNvPr id="5" name="Text 2"/>
          <p:cNvSpPr/>
          <p:nvPr/>
        </p:nvSpPr>
        <p:spPr>
          <a:xfrm>
            <a:off x="457200" y="3474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NĂM HỌC 2026-2027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1F3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Sở Giáo dục và Đào tạo Thành phố Hồ Chí Minh</a:t>
            </a:r>
            <a:endParaRPr lang="en-US" sz="1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34CD49-00A9-73D6-DD5C-957A4A9F65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5216" y="433387"/>
            <a:ext cx="1353567" cy="138756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BƯỚC 9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286000" y="1371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Học sinh xác nhận nhập học chuyên/tích hợp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8229600" cy="155448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97280"/>
            <a:ext cx="73152" cy="155448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280160"/>
            <a:ext cx="7680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Học sinh trúng tuyển lớp chuyên/tích hợp: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Xác nhận nhập học trực tuyến trên hệ thống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Nộp hồ sơ nhập học theo quy định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8229600" cy="1463040"/>
          </a:xfrm>
          <a:prstGeom prst="rect">
            <a:avLst/>
          </a:prstGeom>
          <a:solidFill>
            <a:srgbClr val="FFF4E6"/>
          </a:solidFill>
          <a:ln w="25400">
            <a:solidFill>
              <a:srgbClr val="FF9800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0080" y="301752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651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LƯU Ý: Sau thời gian nộp hồ sơ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333756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Các trường hợp sau chuyển xuống xét tuyển 3 NV thường: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Thí sinh KHÔNG trúng tuyển lớp chuyên/tích hợp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Thí sinh trúng tuyển NHƯNG không xác nhận nhập học đúng hạn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1E2761">
              <a:alpha val="9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44805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Vai trò THPT: Hướng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dẫn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học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sinh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cách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xác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nhận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trực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tuyến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và nhận hồ sơ học sinh trúng tuyển lớp chuyên/tích hợp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199" y="91440"/>
            <a:ext cx="228156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BƯỚC 10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636668" y="137160"/>
            <a:ext cx="60501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Xét tuyển 3 nguyện vọng thường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8229600" cy="146304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914400"/>
            <a:ext cx="73152" cy="146304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0515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a) Quy trình xét tuyển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1371600"/>
            <a:ext cx="791089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Sở GDĐT xét </a:t>
            </a:r>
            <a:r>
              <a:rPr lang="en-US" sz="15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tuyển</a:t>
            </a: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và công </a:t>
            </a:r>
            <a:r>
              <a:rPr lang="en-US" sz="15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bố</a:t>
            </a: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5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kết</a:t>
            </a: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5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quả</a:t>
            </a: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3 </a:t>
            </a:r>
            <a:r>
              <a:rPr lang="en-US" sz="15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nguyện</a:t>
            </a: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5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vọng</a:t>
            </a: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5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thường</a:t>
            </a: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(công </a:t>
            </a:r>
            <a:r>
              <a:rPr lang="en-US" sz="15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bố</a:t>
            </a: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5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cùng</a:t>
            </a: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lúc 3 NV)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Học sinh trúng tuyển NV nào BẮT BUỘC phải nhập học vào NV đó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Danh sách trúng tuyển được gửi về hệ thống CSDL của trường THPT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57200" y="2560320"/>
            <a:ext cx="8229600" cy="123444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560320"/>
            <a:ext cx="73152" cy="123444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69748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b) Nguyên tắc đảm bảo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31520" y="3017520"/>
            <a:ext cx="76809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Mỗi học sinh CHỈ trúng tuyển 1 trường duy nhất, 1 loại hình duy nhất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Học sinh KHÔNG được thay đổi nguyện vọng sau khi có kết quả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315200" y="47548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(Tiếp tục slide sau...)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270769" y="85226"/>
            <a:ext cx="201523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BƯỚC 10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286000" y="1371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Xét tuyển 3 nguyện vọng thường (tiếp theo)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8229600" cy="2103120"/>
          </a:xfrm>
          <a:prstGeom prst="rect">
            <a:avLst/>
          </a:prstGeom>
          <a:solidFill>
            <a:srgbClr val="E8F5E9"/>
          </a:solidFill>
          <a:ln w="38100">
            <a:solidFill>
              <a:srgbClr val="4CAF50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97280"/>
            <a:ext cx="73152" cy="2103120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28016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B5E2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c) </a:t>
            </a:r>
            <a:r>
              <a:rPr lang="en-US" sz="2000" b="1" dirty="0">
                <a:solidFill>
                  <a:srgbClr val="1B5E20"/>
                </a:solidFill>
                <a:latin typeface="Arial" panose="020B0604020202020204" pitchFamily="34" charset="0"/>
                <a:ea typeface="Arial Black" pitchFamily="34" charset="-122"/>
                <a:cs typeface="Arial" panose="020B0604020202020204" pitchFamily="34" charset="0"/>
              </a:rPr>
              <a:t>TRÁCH NHIỆM CỦA CÁC TRƯỜNG THPT </a:t>
            </a:r>
            <a:r>
              <a:rPr lang="en-US" sz="2000" b="1" dirty="0">
                <a:solidFill>
                  <a:srgbClr val="1B5E2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⭐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169164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Căn cứ vào danh sách học sinh trúng tuyển trên hệ thống CSDL do Sở GDĐT cung cấp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Thực hiện công tác tuyển sinh theo đúng danh sách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NGHIÊM CẤM nhận học sinh ngoài danh sách trên hệ thống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383280"/>
            <a:ext cx="8229600" cy="1005840"/>
          </a:xfrm>
          <a:prstGeom prst="rect">
            <a:avLst/>
          </a:prstGeom>
          <a:solidFill>
            <a:srgbClr val="FFEBEE"/>
          </a:solidFill>
          <a:ln w="25400">
            <a:solidFill>
              <a:srgbClr val="C62828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35204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628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⚠️ QUAN TRỌNG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40080" y="3840480"/>
            <a:ext cx="7863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Chỉ nhận học sinh theo ĐÚNG danh sách từ hệ thống của Sở GDĐT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57200" y="4526280"/>
            <a:ext cx="8229600" cy="457200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45720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→ Đây là bước QUAN TRỌNG NHẤT đối với trường THPT!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anose="020B0604020202020204" pitchFamily="34" charset="0"/>
                <a:ea typeface="Arial Black" pitchFamily="34" charset="-122"/>
                <a:cs typeface="Arial" panose="020B0604020202020204" pitchFamily="34" charset="0"/>
              </a:rPr>
              <a:t>⚠️ LƯU Ý QUAN TRỌNG CHO TRƯỜNG THPT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1097280"/>
          </a:xfrm>
          <a:prstGeom prst="rect">
            <a:avLst/>
          </a:prstGeom>
          <a:solidFill>
            <a:srgbClr val="F1F3F9"/>
          </a:solidFill>
          <a:ln w="38100">
            <a:solidFill>
              <a:srgbClr val="F39C12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109728" cy="1097280"/>
          </a:xfrm>
          <a:prstGeom prst="rect">
            <a:avLst/>
          </a:prstGeom>
          <a:solidFill>
            <a:srgbClr val="F39C12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23444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39C1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 CHUYÊN/TÍCH HỢP (Bước 9)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15544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Nhận hồ sơ học sinh trúng tuyển lớp chuyên và lớp tích hợp (Tiếng Anh 5695) sau khi học sinh xác nhận nhập học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2331720"/>
            <a:ext cx="8229600" cy="1097280"/>
          </a:xfrm>
          <a:prstGeom prst="rect">
            <a:avLst/>
          </a:prstGeom>
          <a:solidFill>
            <a:srgbClr val="F1F3F9"/>
          </a:solidFill>
          <a:ln w="38100">
            <a:solidFill>
              <a:srgbClr val="E74C3C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2331720"/>
            <a:ext cx="109728" cy="1097280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46888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74C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 NGUYỆN VỌNG THƯỜNG (Bước 10)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731520" y="27889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CHỈ nhận học sinh theo ĐÚNG danh sách từ hệ thống CSDL do Sở GDĐT cung cấp. NGHIÊM CẤM nhận học sinh ngoài danh sách!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57200" y="3566160"/>
            <a:ext cx="8229600" cy="1097280"/>
          </a:xfrm>
          <a:prstGeom prst="rect">
            <a:avLst/>
          </a:prstGeom>
          <a:solidFill>
            <a:srgbClr val="F1F3F9"/>
          </a:solidFill>
          <a:ln w="38100">
            <a:solidFill>
              <a:srgbClr val="C0392B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3566160"/>
            <a:ext cx="109728" cy="10972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70332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039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 KHÔNG ĐƯỢC TỰ Ý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Không được tự ý nhận học sinh chưa có trong danh sách hệ thống, dù học sinh có điểm cao hay yêu cầu đặc biệt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solidFill>
            <a:srgbClr val="1B5E20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461772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Tuân thủ đúng quy trình = Tuyển sinh minh bạch, công bằng!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457200" y="2560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kern="0" spc="3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CÂU HỎI &amp; GIẢI ĐÁP</a:t>
            </a:r>
            <a:endParaRPr lang="en-US" sz="4800" dirty="0"/>
          </a:p>
        </p:txBody>
      </p:sp>
      <p:sp>
        <p:nvSpPr>
          <p:cNvPr id="4" name="Text 1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kern="0" spc="500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Q&amp;A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457200" y="43891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F1F3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Cảm ơn các trường THPT đã tham dự!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57200" y="470916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1F3F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Sở Giáo dục và Đào tạo TP.HCM</a:t>
            </a:r>
            <a:endParaRPr lang="en-US" sz="1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6A4372-98B5-E3A4-74E5-27A4EBD549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8849" y="480060"/>
            <a:ext cx="1531121" cy="15695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3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TỔNG QUAN QUY TRÌNH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41148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buSzPct val="100000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Đồng bộ dữ liệu học sinh</a:t>
            </a:r>
            <a:endParaRPr lang="en-US" sz="1600" dirty="0"/>
          </a:p>
          <a:p>
            <a:pPr>
              <a:buSzPct val="100000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Học sinh đăng ký thi</a:t>
            </a:r>
            <a:endParaRPr lang="en-US" sz="1600" dirty="0"/>
          </a:p>
          <a:p>
            <a:pPr>
              <a:buSzPct val="100000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Thống kê nguyện vọng</a:t>
            </a:r>
            <a:endParaRPr lang="en-US" sz="1600" dirty="0"/>
          </a:p>
          <a:p>
            <a:pPr>
              <a:buSzPct val="100000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Điều chỉnh nguyện vọng</a:t>
            </a:r>
            <a:endParaRPr lang="en-US" sz="1600" dirty="0"/>
          </a:p>
          <a:p>
            <a:pPr>
              <a:buSzPct val="100000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Khóa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hệ thống &amp;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niêm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phong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754880" y="109728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buSzPct val="100000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theo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lịch</a:t>
            </a:r>
            <a:endParaRPr lang="en-US" sz="1600" dirty="0"/>
          </a:p>
          <a:p>
            <a:pPr>
              <a:buSzPct val="100000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Chấm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&amp; công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bố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kết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quả</a:t>
            </a:r>
            <a:endParaRPr lang="en-US" sz="1600" dirty="0"/>
          </a:p>
          <a:p>
            <a:pPr>
              <a:buSzPct val="100000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Công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bố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điểm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chuẩn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lớp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chuyên/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tích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hợp</a:t>
            </a:r>
            <a:endParaRPr lang="en-US" sz="1600" dirty="0"/>
          </a:p>
          <a:p>
            <a:pPr>
              <a:buSzPct val="100000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Xác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nhận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nhập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học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chuyên/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tích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hợp</a:t>
            </a:r>
            <a:endParaRPr lang="en-US" sz="1600" dirty="0"/>
          </a:p>
          <a:p>
            <a:pPr>
              <a:buSzPct val="100000"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Xét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tuyển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3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nguyện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vọng</a:t>
            </a: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thường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BƯỚC 1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286000" y="1371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Đồng bộ dữ liệu học sinh lớp 9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8229600" cy="292608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97280"/>
            <a:ext cx="73152" cy="292608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Trách nhiệm: 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Trường THCS đồng bộ dữ liệu học sinh lớp 9 lên hệ thống quản lý thi của Thành phố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Kết quả: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Mỗi học sinh được cấp 1 tài khoản đăng nhập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Tài khoản gồm: Mã định danh + Mật khẩu (theo ngày tháng năm sinh)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1E2761">
              <a:alpha val="9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44805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Vai trò THPT: Chưa tham gia ở bước này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BƯỚC 2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286000" y="1371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Học sinh đăng ký thi tại ts10.hcm.edu.vn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8229600" cy="100584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05840"/>
            <a:ext cx="73152" cy="100584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097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2.1. Tìm hiểu thông tin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1417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Tìm hiểu về các trường THPT trên toàn thành phố 3 khu vực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2148840"/>
            <a:ext cx="8229600" cy="100584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48840"/>
            <a:ext cx="73152" cy="100584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240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2.2. Đăng ký dự thi &amp; nguyện vọng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31520" y="2560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3 NV thường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2 NV chuyên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3 NV tích hợp (Tiếng Anh 5695)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3291840"/>
            <a:ext cx="73152" cy="100584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383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2.3. Đăng ký nhóm môn tự chọn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31520" y="3703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Để các trường THPT chuẩn bị xây dựng nhóm môn khi học sinh trúng tuyển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1E2761">
              <a:alpha val="90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44805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Vai trò THPT: Chuẩn bị thông tin để học sinh tham khảo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BƯỚC 3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286000" y="1371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Hệ thống khóa &amp; Sở GDĐT thống kê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8229600" cy="292608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97280"/>
            <a:ext cx="73152" cy="292608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Sau khi hết thời gian đăng ký: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Hệ thống tuyển sinh 10 khóa giai đoạn 1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Sở GDĐT thống kê số lượng học sinh đăng ký vào nguyện vọng 1 (NV1) của các trường THPT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Mục đích: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Giúp học sinh có thông tin để điều chỉnh nguyện vọng hợp lý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1E2761">
              <a:alpha val="9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44805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Vai trò THPT: Theo dõi số lượng đăng ký để chuẩn bị cơ sở vật chất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BƯỚC 4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286000" y="1371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Học sinh điều chỉnh nguyện vọng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8229600" cy="182880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97280"/>
            <a:ext cx="73152" cy="182880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280160"/>
            <a:ext cx="7680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Căn cứ vào dữ liệu thống kê ở Bước 3: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Học sinh thực hiện điều chỉnh nguyện vọng đăng ký dự tuyển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3108960"/>
            <a:ext cx="8229600" cy="1188720"/>
          </a:xfrm>
          <a:prstGeom prst="rect">
            <a:avLst/>
          </a:prstGeom>
          <a:solidFill>
            <a:srgbClr val="FFF4E6"/>
          </a:solidFill>
          <a:ln w="25400">
            <a:solidFill>
              <a:srgbClr val="FF9800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0080" y="32918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651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LƯU Ý QUAN TRỌNG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361188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Học sinh CHỈ được điều chỉnh nguyện vọng, KHÔNG được đăng ký mới hoặc hủy hồ sơ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Có thể: thêm NV mới, xóa NV cũ, thay đổi thứ tự ưu tiên NV đã đăng ký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1E2761">
              <a:alpha val="9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44805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Vai trò THPT: Tư vấn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học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sinh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nếu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học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sinh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liên hệ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BƯỚC 5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285999" y="137160"/>
            <a:ext cx="7000043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Hệ thống đóng &amp; Trường THCS niêm phong hồ sơ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8229600" cy="292608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97280"/>
            <a:ext cx="73152" cy="292608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280160"/>
            <a:ext cx="768096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Hệ thống đăng ký tuyển sinh 10 chính thức đóng hoàn toàn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Trách nhiệm của trường THCS: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In danh sách nguyện vọng kiểm dò, tư vấn học sinh (trường hợp NV quá xa nhà)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In phiếu báo danh cho học sinh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Phối hợp với chính quyền địa phương niêm phong toàn bộ hồ sơ đăng ký nguyện vọng tại trường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1E2761">
              <a:alpha val="9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44805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Vai trò THPT: Chưa tham gia ở bước này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199" y="91440"/>
            <a:ext cx="237608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BƯỚC 6-7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833288" y="137160"/>
            <a:ext cx="5853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 &amp; Chấm thi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8229600" cy="118872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97280"/>
            <a:ext cx="73152" cy="118872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28016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BƯỚC 6: Học sinh dự thi theo lịch quy định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16916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Học sinh tham gia kỳ thi theo lịch thi do Sở GDĐT công bố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2468880"/>
            <a:ext cx="8229600" cy="118872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468880"/>
            <a:ext cx="73152" cy="118872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65176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BƯỚC 7: Sở tổ chức chấm thi và công bố kết quả dự thi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31520" y="30632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Sở GDĐT chấm bài thi và công bố kết quả cho tất cả thí sinh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1E2761">
              <a:alpha val="90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44805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Vai trò THPT: Phối hợp với Sở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trong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công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tác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coi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và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chấm</a:t>
            </a: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6394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BƯỚC 8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286000" y="1371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Công bố điểm chuẩn lớp chuyên &amp; tích hợp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F1F3F9"/>
          </a:solidFill>
          <a:ln/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97280"/>
            <a:ext cx="73152" cy="228600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371600"/>
            <a:ext cx="7680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Căn cứ vào kết quả dự thi: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Sở GDĐT công bố điểm chuẩn trúng tuyển vào: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- Các lớp chuyên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- Lớp tích hợp (Tiếng Anh theo chương trình 5695)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1E2761">
              <a:alpha val="9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44805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Vai trò THPT: Chuẩn bị đón học sinh trúng tuyển lớp chuyên/tích hợp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1172</Words>
  <Application>Microsoft Office PowerPoint</Application>
  <PresentationFormat>On-screen Show (16:9)</PresentationFormat>
  <Paragraphs>139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Quy trình Tuyển sinh lớp 10 năm học 2026-2027</dc:title>
  <dc:subject>PptxGenJS Presentation</dc:subject>
  <dc:creator>Sở Giáo dục và Đào tạo TP.HCM</dc:creator>
  <cp:lastModifiedBy>khoa dang</cp:lastModifiedBy>
  <cp:revision>3</cp:revision>
  <dcterms:created xsi:type="dcterms:W3CDTF">2026-04-07T12:08:58Z</dcterms:created>
  <dcterms:modified xsi:type="dcterms:W3CDTF">2026-04-08T07:24:57Z</dcterms:modified>
</cp:coreProperties>
</file>